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76" r:id="rId4"/>
  </p:sldMasterIdLst>
  <p:notesMasterIdLst>
    <p:notesMasterId r:id="rId6"/>
  </p:notesMasterIdLst>
  <p:handoutMasterIdLst>
    <p:handoutMasterId r:id="rId24"/>
  </p:handoutMasterIdLst>
  <p:sldIdLst>
    <p:sldId id="306" r:id="rId5"/>
    <p:sldId id="318" r:id="rId7"/>
    <p:sldId id="319" r:id="rId8"/>
    <p:sldId id="320" r:id="rId9"/>
    <p:sldId id="321" r:id="rId10"/>
    <p:sldId id="335" r:id="rId11"/>
    <p:sldId id="333" r:id="rId12"/>
    <p:sldId id="324" r:id="rId13"/>
    <p:sldId id="339" r:id="rId14"/>
    <p:sldId id="326" r:id="rId15"/>
    <p:sldId id="328" r:id="rId16"/>
    <p:sldId id="338" r:id="rId17"/>
    <p:sldId id="340" r:id="rId18"/>
    <p:sldId id="329" r:id="rId19"/>
    <p:sldId id="330" r:id="rId20"/>
    <p:sldId id="336" r:id="rId21"/>
    <p:sldId id="331" r:id="rId22"/>
    <p:sldId id="334" r:id="rId23"/>
  </p:sldIdLst>
  <p:sldSz cx="12192000" cy="6858000"/>
  <p:notesSz cx="6858000" cy="9144000"/>
  <p:embeddedFontLst>
    <p:embeddedFont>
      <p:font typeface="微软雅黑" panose="020B0503020204020204" pitchFamily="34" charset="-122"/>
      <p:regular r:id="rId29"/>
    </p:embeddedFont>
    <p:embeddedFont>
      <p:font typeface="Franklin Gothic Medium" panose="020B0603020102020204" charset="0"/>
      <p:regular r:id="rId30"/>
      <p:italic r:id="rId31"/>
    </p:embeddedFont>
    <p:embeddedFont>
      <p:font typeface="Impact" panose="020B0806030902050204" pitchFamily="34" charset="0"/>
      <p:regular r:id="rId32"/>
    </p:embeddedFont>
    <p:embeddedFont>
      <p:font typeface="Calibri Light" panose="020F0302020204030204" charset="0"/>
      <p:regular r:id="rId33"/>
      <p:italic r:id="rId34"/>
    </p:embeddedFont>
    <p:embeddedFont>
      <p:font typeface="Calibri" panose="020F0502020204030204" charset="0"/>
      <p:regular r:id="rId35"/>
      <p:bold r:id="rId36"/>
      <p:italic r:id="rId37"/>
      <p:boldItalic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6" userDrawn="1">
          <p15:clr>
            <a:srgbClr val="A4A3A4"/>
          </p15:clr>
        </p15:guide>
        <p15:guide id="2" pos="39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1580" initials="5"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A67062"/>
    <a:srgbClr val="9D4C49"/>
    <a:srgbClr val="DFCBC6"/>
    <a:srgbClr val="92D050"/>
    <a:srgbClr val="866F9F"/>
    <a:srgbClr val="BB5373"/>
    <a:srgbClr val="F34F56"/>
    <a:srgbClr val="727F9C"/>
    <a:srgbClr val="B8B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8" d="100"/>
          <a:sy n="68" d="100"/>
        </p:scale>
        <p:origin x="96" y="204"/>
      </p:cViewPr>
      <p:guideLst>
        <p:guide orient="horz" pos="2506"/>
        <p:guide pos="39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tags" Target="tags/tag77.xml"/><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04738-079B-4D05-BB20-92DEF411BE9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299811-6EF3-46C9-984F-7F7ECC685FE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299811-6EF3-46C9-984F-7F7ECC685FE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7" name="矩形 16"/>
          <p:cNvSpPr/>
          <p:nvPr userDrawn="1"/>
        </p:nvSpPr>
        <p:spPr>
          <a:xfrm>
            <a:off x="0" y="210902"/>
            <a:ext cx="533400" cy="533400"/>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7" name="矩形 16"/>
          <p:cNvSpPr/>
          <p:nvPr userDrawn="1"/>
        </p:nvSpPr>
        <p:spPr>
          <a:xfrm>
            <a:off x="0" y="210902"/>
            <a:ext cx="533400" cy="533400"/>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34F56"/>
              </a:solidFill>
              <a:latin typeface="微软雅黑" panose="020B0503020204020204" pitchFamily="34" charset="-122"/>
              <a:ea typeface="微软雅黑" panose="020B0503020204020204" pitchFamily="34" charset="-122"/>
            </a:endParaRPr>
          </a:p>
        </p:txBody>
      </p:sp>
      <p:sp>
        <p:nvSpPr>
          <p:cNvPr id="19" name="文本框 18"/>
          <p:cNvSpPr txBox="1"/>
          <p:nvPr userDrawn="1"/>
        </p:nvSpPr>
        <p:spPr>
          <a:xfrm>
            <a:off x="706120" y="517525"/>
            <a:ext cx="1391285" cy="266065"/>
          </a:xfrm>
          <a:prstGeom prst="rect">
            <a:avLst/>
          </a:prstGeom>
          <a:noFill/>
        </p:spPr>
        <p:txBody>
          <a:bodyPr wrap="square" rtlCol="0">
            <a:spAutoFit/>
            <a:scene3d>
              <a:camera prst="orthographicFront"/>
              <a:lightRig rig="threePt" dir="t"/>
            </a:scene3d>
            <a:sp3d contourW="12700"/>
          </a:bodyPr>
          <a:p>
            <a:pPr>
              <a:lnSpc>
                <a:spcPct val="114000"/>
              </a:lnSpc>
            </a:pPr>
            <a:r>
              <a:rPr lang="en-US" altLang="zh-CN" sz="1000" dirty="0">
                <a:solidFill>
                  <a:schemeClr val="tx1"/>
                </a:solidFill>
                <a:latin typeface="阿里巴巴普惠体 R" panose="00020600040101010101" charset="-122"/>
                <a:ea typeface="阿里巴巴普惠体 R" panose="00020600040101010101" charset="-122"/>
              </a:rPr>
              <a:t>www.sun-ada.net</a:t>
            </a:r>
            <a:endParaRPr lang="en-US" altLang="zh-CN" sz="1000" dirty="0">
              <a:solidFill>
                <a:schemeClr val="tx1"/>
              </a:solidFill>
              <a:latin typeface="阿里巴巴普惠体 R" panose="00020600040101010101" charset="-122"/>
              <a:ea typeface="阿里巴巴普惠体 R"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7" name="矩形 16"/>
          <p:cNvSpPr/>
          <p:nvPr userDrawn="1"/>
        </p:nvSpPr>
        <p:spPr>
          <a:xfrm>
            <a:off x="0" y="210902"/>
            <a:ext cx="533400" cy="533400"/>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1AC0377-A6DC-4367-8FD2-16BBD99DAA8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A3BF61-9EF4-4242-8677-AA45333B2FF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2.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3" Type="http://schemas.openxmlformats.org/officeDocument/2006/relationships/theme" Target="../theme/theme3.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C0377-A6DC-4367-8FD2-16BBD99DAA8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3BF61-9EF4-4242-8677-AA45333B2FF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C0377-A6DC-4367-8FD2-16BBD99DAA8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3BF61-9EF4-4242-8677-AA45333B2FF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C0377-A6DC-4367-8FD2-16BBD99DAA8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3BF61-9EF4-4242-8677-AA45333B2FF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6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6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0.xml"/><Relationship Id="rId1" Type="http://schemas.openxmlformats.org/officeDocument/2006/relationships/tags" Target="../tags/tag69.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9.png"/><Relationship Id="rId1" Type="http://schemas.openxmlformats.org/officeDocument/2006/relationships/tags" Target="../tags/tag7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3.xml"/><Relationship Id="rId3" Type="http://schemas.openxmlformats.org/officeDocument/2006/relationships/tags" Target="../tags/tag73.xml"/><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5.xml"/><Relationship Id="rId1" Type="http://schemas.openxmlformats.org/officeDocument/2006/relationships/tags" Target="../tags/tag7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8.xml"/><Relationship Id="rId2" Type="http://schemas.openxmlformats.org/officeDocument/2006/relationships/image" Target="../media/image13.png"/><Relationship Id="rId1" Type="http://schemas.openxmlformats.org/officeDocument/2006/relationships/tags" Target="../tags/tag76.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6" Type="http://schemas.openxmlformats.org/officeDocument/2006/relationships/notesSlide" Target="../notesSlides/notesSlide2.xml"/><Relationship Id="rId25" Type="http://schemas.openxmlformats.org/officeDocument/2006/relationships/slideLayout" Target="../slideLayouts/slideLayout13.xml"/><Relationship Id="rId24" Type="http://schemas.openxmlformats.org/officeDocument/2006/relationships/image" Target="../media/image6.jpeg"/><Relationship Id="rId23" Type="http://schemas.openxmlformats.org/officeDocument/2006/relationships/image" Target="../media/image5.jpeg"/><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2.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image" Target="../media/image4.jpeg"/><Relationship Id="rId15" Type="http://schemas.openxmlformats.org/officeDocument/2006/relationships/tags" Target="../tags/tag14.xml"/><Relationship Id="rId14" Type="http://schemas.openxmlformats.org/officeDocument/2006/relationships/image" Target="../media/image3.jpeg"/><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3.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3.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7.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2" Type="http://schemas.openxmlformats.org/officeDocument/2006/relationships/slideLayout" Target="../slideLayouts/slideLayout13.xml"/><Relationship Id="rId31" Type="http://schemas.openxmlformats.org/officeDocument/2006/relationships/tags" Target="../tags/tag64.xml"/><Relationship Id="rId30" Type="http://schemas.openxmlformats.org/officeDocument/2006/relationships/tags" Target="../tags/tag63.xml"/><Relationship Id="rId3" Type="http://schemas.openxmlformats.org/officeDocument/2006/relationships/tags" Target="../tags/tag36.xml"/><Relationship Id="rId29" Type="http://schemas.openxmlformats.org/officeDocument/2006/relationships/tags" Target="../tags/tag62.xml"/><Relationship Id="rId28" Type="http://schemas.openxmlformats.org/officeDocument/2006/relationships/tags" Target="../tags/tag61.xml"/><Relationship Id="rId27" Type="http://schemas.openxmlformats.org/officeDocument/2006/relationships/tags" Target="../tags/tag60.xml"/><Relationship Id="rId26" Type="http://schemas.openxmlformats.org/officeDocument/2006/relationships/tags" Target="../tags/tag59.xml"/><Relationship Id="rId25" Type="http://schemas.openxmlformats.org/officeDocument/2006/relationships/tags" Target="../tags/tag58.xml"/><Relationship Id="rId24" Type="http://schemas.openxmlformats.org/officeDocument/2006/relationships/tags" Target="../tags/tag57.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5.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16比9ppt画面_画板 1"/>
          <p:cNvPicPr>
            <a:picLocks noChangeAspect="1"/>
          </p:cNvPicPr>
          <p:nvPr/>
        </p:nvPicPr>
        <p:blipFill>
          <a:blip r:embed="rId1"/>
          <a:stretch>
            <a:fillRect/>
          </a:stretch>
        </p:blipFill>
        <p:spPr>
          <a:xfrm>
            <a:off x="0" y="0"/>
            <a:ext cx="12192000" cy="6856730"/>
          </a:xfrm>
          <a:prstGeom prst="rect">
            <a:avLst/>
          </a:prstGeom>
        </p:spPr>
      </p:pic>
      <p:sp>
        <p:nvSpPr>
          <p:cNvPr id="8" name="Rectangle 18"/>
          <p:cNvSpPr>
            <a:spLocks noChangeArrowheads="1"/>
          </p:cNvSpPr>
          <p:nvPr/>
        </p:nvSpPr>
        <p:spPr bwMode="auto">
          <a:xfrm>
            <a:off x="725170" y="1986915"/>
            <a:ext cx="5138420" cy="16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en-US" altLang="zh-CN" sz="5400" b="1" kern="500" dirty="0" smtClean="0">
                <a:ln w="15875"/>
                <a:solidFill>
                  <a:schemeClr val="accent2"/>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cs typeface="Franklin Gothic Medium" panose="020B0603020102020204" charset="0"/>
              </a:rPr>
              <a:t>第17届大广赛</a:t>
            </a:r>
            <a:endParaRPr lang="en-US" altLang="zh-CN" sz="5400" b="1" kern="500" dirty="0" smtClean="0">
              <a:ln w="15875"/>
              <a:solidFill>
                <a:schemeClr val="accent2"/>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cs typeface="Franklin Gothic Medium" panose="020B0603020102020204" charset="0"/>
            </a:endParaRPr>
          </a:p>
          <a:p>
            <a:pPr algn="just" fontAlgn="base">
              <a:spcBef>
                <a:spcPct val="0"/>
              </a:spcBef>
              <a:spcAft>
                <a:spcPct val="0"/>
              </a:spcAft>
            </a:pPr>
            <a:r>
              <a:rPr lang="en-US" altLang="zh-CN" sz="5400" b="1" kern="500" dirty="0" smtClean="0">
                <a:ln w="15875"/>
                <a:solidFill>
                  <a:schemeClr val="accent2"/>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cs typeface="Franklin Gothic Medium" panose="020B0603020102020204" charset="0"/>
              </a:rPr>
              <a:t>相关事宜说明</a:t>
            </a:r>
            <a:endParaRPr lang="en-US" altLang="zh-CN" sz="5400" b="1" kern="500" dirty="0" smtClean="0">
              <a:ln w="15875"/>
              <a:solidFill>
                <a:schemeClr val="accent2"/>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cs typeface="Franklin Gothic Medium" panose="020B0603020102020204" charset="0"/>
            </a:endParaRPr>
          </a:p>
        </p:txBody>
      </p:sp>
      <p:sp>
        <p:nvSpPr>
          <p:cNvPr id="3" name="文本框 2"/>
          <p:cNvSpPr txBox="1"/>
          <p:nvPr/>
        </p:nvSpPr>
        <p:spPr>
          <a:xfrm>
            <a:off x="725170" y="3686810"/>
            <a:ext cx="4168775" cy="706755"/>
          </a:xfrm>
          <a:prstGeom prst="rect">
            <a:avLst/>
          </a:prstGeom>
          <a:noFill/>
        </p:spPr>
        <p:txBody>
          <a:bodyPr wrap="square" rtlCol="0" anchor="t">
            <a:spAutoFit/>
          </a:bodyPr>
          <a:p>
            <a:pPr algn="l">
              <a:lnSpc>
                <a:spcPct val="125000"/>
              </a:lnSpc>
              <a:spcBef>
                <a:spcPts val="0"/>
              </a:spcBef>
              <a:spcAft>
                <a:spcPts val="0"/>
              </a:spcAft>
            </a:pPr>
            <a:r>
              <a:rPr lang="zh-CN" altLang="en-US" sz="1600">
                <a:latin typeface="阿里巴巴普惠体 R" panose="00020600040101010101" charset="-122"/>
                <a:ea typeface="阿里巴巴普惠体 R" panose="00020600040101010101" charset="-122"/>
                <a:cs typeface="阿里巴巴普惠体 R" panose="00020600040101010101" charset="-122"/>
                <a:sym typeface="+mn-ea"/>
              </a:rPr>
              <a:t>全国大学生广告艺术大赛组委会秘书处</a:t>
            </a:r>
            <a:endParaRPr lang="zh-CN" altLang="en-US" sz="1600">
              <a:latin typeface="阿里巴巴普惠体 R" panose="00020600040101010101" charset="-122"/>
              <a:ea typeface="阿里巴巴普惠体 R" panose="00020600040101010101" charset="-122"/>
              <a:cs typeface="阿里巴巴普惠体 R" panose="00020600040101010101" charset="-122"/>
            </a:endParaRPr>
          </a:p>
          <a:p>
            <a:pPr algn="l">
              <a:lnSpc>
                <a:spcPct val="125000"/>
              </a:lnSpc>
              <a:spcBef>
                <a:spcPts val="0"/>
              </a:spcBef>
              <a:spcAft>
                <a:spcPts val="0"/>
              </a:spcAft>
            </a:pPr>
            <a:r>
              <a:rPr lang="zh-CN" altLang="en-US" sz="1600">
                <a:latin typeface="阿里巴巴普惠体 R" panose="00020600040101010101" charset="-122"/>
                <a:ea typeface="阿里巴巴普惠体 R" panose="00020600040101010101" charset="-122"/>
                <a:cs typeface="阿里巴巴普惠体 R" panose="00020600040101010101" charset="-122"/>
                <a:sym typeface="+mn-ea"/>
              </a:rPr>
              <a:t>202</a:t>
            </a:r>
            <a:r>
              <a:rPr lang="en-US" altLang="zh-CN" sz="1600">
                <a:latin typeface="阿里巴巴普惠体 R" panose="00020600040101010101" charset="-122"/>
                <a:ea typeface="阿里巴巴普惠体 R" panose="00020600040101010101" charset="-122"/>
                <a:cs typeface="阿里巴巴普惠体 R" panose="00020600040101010101" charset="-122"/>
                <a:sym typeface="+mn-ea"/>
              </a:rPr>
              <a:t>5</a:t>
            </a:r>
            <a:r>
              <a:rPr lang="zh-CN" altLang="en-US" sz="1600">
                <a:latin typeface="阿里巴巴普惠体 R" panose="00020600040101010101" charset="-122"/>
                <a:ea typeface="阿里巴巴普惠体 R" panose="00020600040101010101" charset="-122"/>
                <a:cs typeface="阿里巴巴普惠体 R" panose="00020600040101010101" charset="-122"/>
                <a:sym typeface="+mn-ea"/>
              </a:rPr>
              <a:t>年</a:t>
            </a:r>
            <a:r>
              <a:rPr lang="en-US" altLang="zh-CN" sz="1600">
                <a:latin typeface="阿里巴巴普惠体 R" panose="00020600040101010101" charset="-122"/>
                <a:ea typeface="阿里巴巴普惠体 R" panose="00020600040101010101" charset="-122"/>
                <a:cs typeface="阿里巴巴普惠体 R" panose="00020600040101010101" charset="-122"/>
                <a:sym typeface="+mn-ea"/>
              </a:rPr>
              <a:t>4</a:t>
            </a:r>
            <a:r>
              <a:rPr lang="zh-CN" altLang="en-US" sz="1600">
                <a:latin typeface="阿里巴巴普惠体 R" panose="00020600040101010101" charset="-122"/>
                <a:ea typeface="阿里巴巴普惠体 R" panose="00020600040101010101" charset="-122"/>
                <a:cs typeface="阿里巴巴普惠体 R" panose="00020600040101010101" charset="-122"/>
                <a:sym typeface="+mn-ea"/>
              </a:rPr>
              <a:t>月</a:t>
            </a:r>
            <a:endParaRPr lang="zh-CN" altLang="en-US" sz="1600">
              <a:latin typeface="阿里巴巴普惠体 R" panose="00020600040101010101" charset="-122"/>
              <a:ea typeface="阿里巴巴普惠体 R" panose="00020600040101010101" charset="-122"/>
              <a:cs typeface="阿里巴巴普惠体 R" panose="00020600040101010101" charset="-122"/>
              <a:sym typeface="+mn-ea"/>
            </a:endParaRPr>
          </a:p>
        </p:txBody>
      </p:sp>
      <p:pic>
        <p:nvPicPr>
          <p:cNvPr id="15" name="图片 14" descr="logo白色_画板 1"/>
          <p:cNvPicPr>
            <a:picLocks noChangeAspect="1"/>
          </p:cNvPicPr>
          <p:nvPr/>
        </p:nvPicPr>
        <p:blipFill>
          <a:blip r:embed="rId2"/>
          <a:stretch>
            <a:fillRect/>
          </a:stretch>
        </p:blipFill>
        <p:spPr>
          <a:xfrm>
            <a:off x="435610" y="488950"/>
            <a:ext cx="2163445" cy="14598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375" autoRev="1" fill="hold">
                                          <p:stCondLst>
                                            <p:cond delay="0"/>
                                          </p:stCondLst>
                                        </p:cTn>
                                        <p:tgtEl>
                                          <p:spTgt spid="8"/>
                                        </p:tgtEl>
                                        <p:attrNameLst>
                                          <p:attrName>ppt_w</p:attrName>
                                        </p:attrNameLst>
                                      </p:cBhvr>
                                    </p:anim>
                                    <p:anim by="(#ppt_w*0.50)" calcmode="lin" valueType="num">
                                      <p:cBhvr>
                                        <p:cTn id="8" dur="375" decel="50000" autoRev="1" fill="hold">
                                          <p:stCondLst>
                                            <p:cond delay="0"/>
                                          </p:stCondLst>
                                        </p:cTn>
                                        <p:tgtEl>
                                          <p:spTgt spid="8"/>
                                        </p:tgtEl>
                                        <p:attrNameLst>
                                          <p:attrName>ppt_x</p:attrName>
                                        </p:attrNameLst>
                                      </p:cBhvr>
                                    </p:anim>
                                    <p:anim from="(-#ppt_h/2)" to="(#ppt_y)" calcmode="lin" valueType="num">
                                      <p:cBhvr>
                                        <p:cTn id="9" dur="750" fill="hold">
                                          <p:stCondLst>
                                            <p:cond delay="0"/>
                                          </p:stCondLst>
                                        </p:cTn>
                                        <p:tgtEl>
                                          <p:spTgt spid="8"/>
                                        </p:tgtEl>
                                        <p:attrNameLst>
                                          <p:attrName>ppt_y</p:attrName>
                                        </p:attrNameLst>
                                      </p:cBhvr>
                                    </p:anim>
                                    <p:animRot by="21600000">
                                      <p:cBhvr>
                                        <p:cTn id="10"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8"/>
          <p:cNvSpPr/>
          <p:nvPr/>
        </p:nvSpPr>
        <p:spPr>
          <a:xfrm>
            <a:off x="828675" y="1762125"/>
            <a:ext cx="10576560" cy="4746625"/>
          </a:xfrm>
          <a:prstGeom prst="rect">
            <a:avLst/>
          </a:prstGeom>
          <a:noFill/>
          <a:ln w="0" cap="flat">
            <a:noFill/>
            <a:prstDash val="solid"/>
            <a:miter lim="0"/>
          </a:ln>
        </p:spPr>
        <p:txBody>
          <a:bodyPr vert="horz" wrap="square" lIns="0" tIns="0" rIns="0" bIns="0"/>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4</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微电影广告中增设了</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系列短剧</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3</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集</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，一个视频文件）</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5</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短视频广告的时长由原来的</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30</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秒以内（含</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30</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秒），调整为</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15</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秒</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--60</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秒</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6</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动画类的画面宽度，不再具体限制于</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600-960</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像素</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7</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【策划案作品原要求】</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如命题策略单中无侧重说明，可参考以下内容框架：</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en-US"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①</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内容提要</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en-US"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②</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市场分析（数据翔实，</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引用数据资料注明出处</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，调查表附后）</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en-US"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③</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营销策略</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en-US"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④</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创意设计执行</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endPar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just" rtl="0" eaLnBrk="0">
              <a:lnSpc>
                <a:spcPct val="125000"/>
              </a:lnSpc>
              <a:spcBef>
                <a:spcPts val="0"/>
              </a:spcBef>
              <a:spcAft>
                <a:spcPts val="0"/>
              </a:spcAft>
            </a:pPr>
            <a:r>
              <a:rPr lang="en-US"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⑤</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广告预算费用预算及媒介计划（应符合企业命题中的广告总预算）</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【策划案作品修改后要求】</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如命题策略单中无侧重说明，建议策划案</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需围绕</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洞察的</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视角、策略的推导、创意的呈现及落地的实施</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等核心内容展开</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5" name="标题 1"/>
          <p:cNvSpPr txBox="1"/>
          <p:nvPr>
            <p:custDataLst>
              <p:tags r:id="rId1"/>
            </p:custDataLst>
          </p:nvPr>
        </p:nvSpPr>
        <p:spPr>
          <a:xfrm>
            <a:off x="800100" y="923925"/>
            <a:ext cx="2099310"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本届变化</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6" name="文本框 5"/>
          <p:cNvSpPr txBox="1"/>
          <p:nvPr/>
        </p:nvSpPr>
        <p:spPr>
          <a:xfrm>
            <a:off x="695325" y="191770"/>
            <a:ext cx="3572510" cy="368300"/>
          </a:xfrm>
          <a:prstGeom prst="rect">
            <a:avLst/>
          </a:prstGeom>
          <a:noFill/>
        </p:spPr>
        <p:txBody>
          <a:bodyPr wrap="square" rtlCol="0">
            <a:spAutoFit/>
          </a:bodyPr>
          <a:p>
            <a:r>
              <a:rPr lang="zh-CN" altLang="en-US" b="1" dirty="0">
                <a:latin typeface="微软雅黑" panose="020B0503020204020204" pitchFamily="34" charset="-122"/>
                <a:ea typeface="微软雅黑" panose="020B0503020204020204" pitchFamily="34" charset="-122"/>
              </a:rPr>
              <a:t>变化及提示</a:t>
            </a:r>
            <a:endParaRPr lang="zh-CN" altLang="en-US" b="1" dirty="0">
              <a:latin typeface="微软雅黑" panose="020B0503020204020204" pitchFamily="34" charset="-122"/>
              <a:ea typeface="微软雅黑" panose="020B0503020204020204" pitchFamily="34" charset="-122"/>
            </a:endParaRPr>
          </a:p>
        </p:txBody>
      </p:sp>
      <p:sp>
        <p:nvSpPr>
          <p:cNvPr id="7" name="矩形 6"/>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05</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8"/>
          <p:cNvSpPr/>
          <p:nvPr/>
        </p:nvSpPr>
        <p:spPr>
          <a:xfrm>
            <a:off x="784225" y="1022350"/>
            <a:ext cx="10606405" cy="4979670"/>
          </a:xfrm>
          <a:prstGeom prst="rect">
            <a:avLst/>
          </a:prstGeom>
          <a:noFill/>
          <a:ln w="0" cap="flat">
            <a:noFill/>
            <a:prstDash val="solid"/>
            <a:miter lim="0"/>
          </a:ln>
        </p:spPr>
        <p:txBody>
          <a:bodyPr vert="horz" wrap="square" lIns="0" tIns="0" rIns="0" bIns="0"/>
          <a:p>
            <a:pPr algn="just" rtl="0" eaLnBrk="0">
              <a:lnSpc>
                <a:spcPct val="100000"/>
              </a:lnSpc>
            </a:pPr>
            <a:endParaRPr sz="22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6" name="textbox 78"/>
          <p:cNvSpPr/>
          <p:nvPr/>
        </p:nvSpPr>
        <p:spPr>
          <a:xfrm>
            <a:off x="828675" y="1762125"/>
            <a:ext cx="10514330" cy="4330700"/>
          </a:xfrm>
          <a:prstGeom prst="rect">
            <a:avLst/>
          </a:prstGeom>
          <a:noFill/>
          <a:ln w="0" cap="flat">
            <a:noFill/>
            <a:prstDash val="solid"/>
            <a:miter lim="0"/>
          </a:ln>
        </p:spPr>
        <p:txBody>
          <a:bodyPr vert="horz" wrap="square" lIns="0" tIns="0" rIns="0" bIns="0"/>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8</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策划案作品的文件规格</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，调整为</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sym typeface="+mn-ea"/>
              </a:rPr>
              <a:t>横竖版画面均可</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9</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取消广告语作品征集</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10</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创意脚本不限字数</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11</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作品提交时</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，参赛者须上传学生证拍图或</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学信网截图</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12</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各赛区线上报送全国组委会的文件中</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，增加了一项内容</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本赛区实际收取的参赛名单</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（即：赛区评审前</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，收到各学校上报作品且经筛选后</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，确认可参加本赛区评审的作品名单）</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变动</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13</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禁止参赛者通过各种渠道购买作品</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，一经发现取消参赛资格</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变动</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14</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退赛可在</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2025</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年</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6</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月</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24</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日</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24:00</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前</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，登陆大广赛作品提交平台</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，点击【退赛】按钮申请；</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2025</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年</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6</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月</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25</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日后不予受理</a:t>
            </a:r>
            <a:endPar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3" name="文本框 2"/>
          <p:cNvSpPr txBox="1"/>
          <p:nvPr/>
        </p:nvSpPr>
        <p:spPr>
          <a:xfrm>
            <a:off x="695325" y="191770"/>
            <a:ext cx="35725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变化及提示</a:t>
            </a:r>
            <a:endParaRPr lang="zh-CN" altLang="en-US" b="1" dirty="0">
              <a:latin typeface="微软雅黑" panose="020B0503020204020204" pitchFamily="34" charset="-122"/>
              <a:ea typeface="微软雅黑" panose="020B0503020204020204" pitchFamily="34" charset="-122"/>
            </a:endParaRPr>
          </a:p>
        </p:txBody>
      </p:sp>
      <p:sp>
        <p:nvSpPr>
          <p:cNvPr id="4" name="矩形 3"/>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05</a:t>
            </a:r>
            <a:endParaRPr lang="en-US" altLang="zh-CN" dirty="0">
              <a:latin typeface="阿里巴巴普惠体 B" panose="00020600040101010101" charset="-122"/>
              <a:ea typeface="阿里巴巴普惠体 B" panose="00020600040101010101" charset="-122"/>
            </a:endParaRPr>
          </a:p>
        </p:txBody>
      </p:sp>
      <p:sp>
        <p:nvSpPr>
          <p:cNvPr id="9" name="标题 1"/>
          <p:cNvSpPr txBox="1"/>
          <p:nvPr>
            <p:custDataLst>
              <p:tags r:id="rId1"/>
            </p:custDataLst>
          </p:nvPr>
        </p:nvSpPr>
        <p:spPr>
          <a:xfrm>
            <a:off x="800100" y="923925"/>
            <a:ext cx="2245995"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本届变化</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869950" y="1830578"/>
          <a:ext cx="10494010" cy="4472940"/>
        </p:xfrm>
        <a:graphic>
          <a:graphicData uri="http://schemas.openxmlformats.org/drawingml/2006/table">
            <a:tbl>
              <a:tblPr firstRow="1" bandRow="1">
                <a:tableStyleId>{5940675A-B579-460E-94D1-54222C63F5DA}</a:tableStyleId>
              </a:tblPr>
              <a:tblGrid>
                <a:gridCol w="1059815"/>
                <a:gridCol w="2315845"/>
                <a:gridCol w="7118350"/>
              </a:tblGrid>
              <a:tr h="461010">
                <a:tc>
                  <a:txBody>
                    <a:bodyPr/>
                    <a:p>
                      <a:pPr indent="0" algn="ctr">
                        <a:buNone/>
                      </a:pPr>
                      <a:r>
                        <a:rPr lang="en-US" sz="2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序号</a:t>
                      </a:r>
                      <a:endParaRPr lang="en-US" altLang="en-US" sz="2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solidFill>
                  </a:tcPr>
                </a:tc>
                <a:tc>
                  <a:txBody>
                    <a:bodyPr/>
                    <a:p>
                      <a:pPr indent="0" algn="ctr">
                        <a:buNone/>
                      </a:pPr>
                      <a:r>
                        <a:rPr lang="en-US" sz="2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突出问题</a:t>
                      </a:r>
                      <a:endParaRPr lang="en-US" altLang="en-US" sz="2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solidFill>
                  </a:tcPr>
                </a:tc>
                <a:tc>
                  <a:txBody>
                    <a:bodyPr/>
                    <a:p>
                      <a:pPr indent="0" algn="ctr">
                        <a:buNone/>
                      </a:pPr>
                      <a:r>
                        <a:rPr lang="en-US" sz="2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举例说明</a:t>
                      </a:r>
                      <a:endParaRPr lang="en-US" altLang="en-US" sz="2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solidFill>
                  </a:tcPr>
                </a:tc>
              </a:tr>
              <a:tr h="381635">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跑题</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如：不是命题产品、偏离广告主题、文不对题</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2</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品牌名称错误</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联通沃派</a:t>
                      </a:r>
                      <a:r>
                        <a:rPr 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联通沃</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沃派</a:t>
                      </a:r>
                      <a:r>
                        <a:rPr 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400" b="0">
                          <a:latin typeface="微软雅黑" panose="020B0503020204020204" pitchFamily="34" charset="-122"/>
                          <a:ea typeface="微软雅黑" panose="020B0503020204020204" pitchFamily="34" charset="-122"/>
                          <a:cs typeface="微软雅黑" panose="020B0503020204020204" pitchFamily="34" charset="-122"/>
                        </a:rPr>
                        <a:t>朗圣药业（朗/郎盛药业）</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000">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3</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品牌LOGO使用错误</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如：XPPen品牌LOGO</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9250">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4</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信息泄露</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如：出现作者信息、指导教师信息、学校信息等</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4990">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5</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过度使用素材</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如：平面居多，对素材没有任何创造性的改动，</a:t>
                      </a:r>
                      <a:endParaRPr lang="en-US" sz="1400" b="0">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只是在一张完整素材基础上增加一句广告语</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4195">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6</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违禁图形的使用</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如：商业广告中出现国旗、国徽、钱币</a:t>
                      </a:r>
                      <a:r>
                        <a:rPr lang="zh-CN" altLang="en-US" sz="1400" b="0">
                          <a:latin typeface="微软雅黑" panose="020B0503020204020204" pitchFamily="34" charset="-122"/>
                          <a:ea typeface="微软雅黑" panose="020B0503020204020204" pitchFamily="34" charset="-122"/>
                          <a:cs typeface="微软雅黑" panose="020B0503020204020204" pitchFamily="34" charset="-122"/>
                        </a:rPr>
                        <a:t>、香烟、枪械、</a:t>
                      </a:r>
                      <a:r>
                        <a:rPr lang="en-US" sz="1400" b="0">
                          <a:latin typeface="微软雅黑" panose="020B0503020204020204" pitchFamily="34" charset="-122"/>
                          <a:ea typeface="微软雅黑" panose="020B0503020204020204" pitchFamily="34" charset="-122"/>
                          <a:cs typeface="微软雅黑" panose="020B0503020204020204" pitchFamily="34" charset="-122"/>
                        </a:rPr>
                        <a:t>不完整的中国地图、</a:t>
                      </a:r>
                      <a:endParaRPr lang="en-US" sz="1400" b="0">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国家机关工作人员形象等</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7215">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7</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不健康及敏感内容</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如：淫秽色情、赌博、迷信、暴力、妨碍社会安定违背社会良好风尚、</a:t>
                      </a:r>
                      <a:endParaRPr lang="en-US" sz="1400" b="0">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民族宗教种族性别歧视等内容</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0205">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8</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文案尺度</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如：极限词、滥用谐音梗等</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0205">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9</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其他</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如：作品时长不合规定、横屏竖屏错误、文案字数与命题要求不符、</a:t>
                      </a:r>
                      <a:endParaRPr lang="en-US" sz="1400" b="0">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命题与类别不符、预算超支等</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695325" y="191770"/>
            <a:ext cx="3572510" cy="368300"/>
          </a:xfrm>
          <a:prstGeom prst="rect">
            <a:avLst/>
          </a:prstGeom>
          <a:noFill/>
        </p:spPr>
        <p:txBody>
          <a:bodyPr wrap="square" rtlCol="0">
            <a:spAutoFit/>
          </a:bodyPr>
          <a:p>
            <a:r>
              <a:rPr lang="zh-CN" altLang="en-US" b="1" dirty="0">
                <a:latin typeface="微软雅黑" panose="020B0503020204020204" pitchFamily="34" charset="-122"/>
                <a:ea typeface="微软雅黑" panose="020B0503020204020204" pitchFamily="34" charset="-122"/>
              </a:rPr>
              <a:t>注意</a:t>
            </a:r>
            <a:r>
              <a:rPr lang="zh-CN" altLang="en-US" b="1" dirty="0">
                <a:latin typeface="微软雅黑" panose="020B0503020204020204" pitchFamily="34" charset="-122"/>
                <a:ea typeface="微软雅黑" panose="020B0503020204020204" pitchFamily="34" charset="-122"/>
              </a:rPr>
              <a:t>说明</a:t>
            </a:r>
            <a:endParaRPr lang="zh-CN" altLang="en-US" b="1" dirty="0">
              <a:latin typeface="微软雅黑" panose="020B0503020204020204" pitchFamily="34" charset="-122"/>
              <a:ea typeface="微软雅黑" panose="020B0503020204020204" pitchFamily="34" charset="-122"/>
            </a:endParaRPr>
          </a:p>
        </p:txBody>
      </p:sp>
      <p:sp>
        <p:nvSpPr>
          <p:cNvPr id="9" name="标题 1"/>
          <p:cNvSpPr txBox="1"/>
          <p:nvPr>
            <p:custDataLst>
              <p:tags r:id="rId2"/>
            </p:custDataLst>
          </p:nvPr>
        </p:nvSpPr>
        <p:spPr>
          <a:xfrm>
            <a:off x="800100" y="923925"/>
            <a:ext cx="2245995"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常见问题</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8" name="矩形 7"/>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06</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8"/>
          <p:cNvSpPr/>
          <p:nvPr/>
        </p:nvSpPr>
        <p:spPr>
          <a:xfrm>
            <a:off x="784225" y="1022350"/>
            <a:ext cx="10606405" cy="4979670"/>
          </a:xfrm>
          <a:prstGeom prst="rect">
            <a:avLst/>
          </a:prstGeom>
          <a:noFill/>
          <a:ln w="0" cap="flat">
            <a:noFill/>
            <a:prstDash val="solid"/>
            <a:miter lim="0"/>
          </a:ln>
        </p:spPr>
        <p:txBody>
          <a:bodyPr vert="horz" wrap="square" lIns="0" tIns="0" rIns="0" bIns="0"/>
          <a:p>
            <a:pPr algn="just" rtl="0" eaLnBrk="0">
              <a:lnSpc>
                <a:spcPct val="100000"/>
              </a:lnSpc>
            </a:pPr>
            <a:endParaRPr sz="22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1" name="标题 1"/>
          <p:cNvSpPr txBox="1"/>
          <p:nvPr>
            <p:custDataLst>
              <p:tags r:id="rId1"/>
            </p:custDataLst>
          </p:nvPr>
        </p:nvSpPr>
        <p:spPr>
          <a:xfrm>
            <a:off x="800100" y="923925"/>
            <a:ext cx="2245995"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温馨提示</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pic>
        <p:nvPicPr>
          <p:cNvPr id="3" name="图片 2"/>
          <p:cNvPicPr>
            <a:picLocks noChangeAspect="1"/>
          </p:cNvPicPr>
          <p:nvPr/>
        </p:nvPicPr>
        <p:blipFill>
          <a:blip r:embed="rId2"/>
          <a:srcRect l="52671" t="35758" b="761"/>
          <a:stretch>
            <a:fillRect/>
          </a:stretch>
        </p:blipFill>
        <p:spPr>
          <a:xfrm>
            <a:off x="6923405" y="3275330"/>
            <a:ext cx="4571365" cy="2914650"/>
          </a:xfrm>
          <a:prstGeom prst="rect">
            <a:avLst/>
          </a:prstGeom>
        </p:spPr>
      </p:pic>
      <p:sp>
        <p:nvSpPr>
          <p:cNvPr id="8" name="文本框 7"/>
          <p:cNvSpPr txBox="1"/>
          <p:nvPr/>
        </p:nvSpPr>
        <p:spPr>
          <a:xfrm>
            <a:off x="747395" y="3643630"/>
            <a:ext cx="5944235" cy="2399665"/>
          </a:xfrm>
          <a:prstGeom prst="rect">
            <a:avLst/>
          </a:prstGeom>
          <a:noFill/>
        </p:spPr>
        <p:txBody>
          <a:bodyPr wrap="square" rtlCol="0" anchor="t">
            <a:spAutoFit/>
          </a:bodyPr>
          <a:p>
            <a:pPr>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2</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、问卷网：</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2025</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年</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4</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月</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1</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日至</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6</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月</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30</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日期间，问卷网作为大广赛唯一推荐的专业问卷调研平台，可以为每支第</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17</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届全国大广赛的参赛团队提供一份价值</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300</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元的调研券（上限</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5000</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份），参赛学生可随时在问卷网平台，免费收集面向普通消费者的调研数据。大广赛官网首页有调研券的领取入口。</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9" name="文本框 8"/>
          <p:cNvSpPr txBox="1"/>
          <p:nvPr/>
        </p:nvSpPr>
        <p:spPr>
          <a:xfrm>
            <a:off x="747395" y="1762125"/>
            <a:ext cx="10742295" cy="1630045"/>
          </a:xfrm>
          <a:prstGeom prst="rect">
            <a:avLst/>
          </a:prstGeom>
          <a:noFill/>
        </p:spPr>
        <p:txBody>
          <a:bodyPr wrap="square" rtlCol="0" anchor="t">
            <a:spAutoFit/>
          </a:bodyPr>
          <a:p>
            <a:pPr>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1</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、包图网：包图网为第</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17</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届全国大广赛免费提供图片库，选手可在</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2025</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年</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3</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月</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1</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日至</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2025</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年</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6</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月</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30</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日期间在甲方指定网站</a:t>
            </a: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包图网</a:t>
            </a:r>
            <a:r>
              <a:rPr lang="zh-CN" altLang="en-US" sz="16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en-US" altLang="zh-CN" sz="16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https://ibaotu.com/bigWideGame.html</a:t>
            </a:r>
            <a:r>
              <a:rPr lang="zh-CN" altLang="en-US" sz="16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上注册后免费获得兑换码，自领取之日起一个月内凭该兑换码即可免费下载图片用于本次大赛作品创作。大广赛官网首页有包图网相关活动的入口。</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6" name="文本框 5"/>
          <p:cNvSpPr txBox="1"/>
          <p:nvPr/>
        </p:nvSpPr>
        <p:spPr>
          <a:xfrm>
            <a:off x="695325" y="191770"/>
            <a:ext cx="3572510" cy="368300"/>
          </a:xfrm>
          <a:prstGeom prst="rect">
            <a:avLst/>
          </a:prstGeom>
          <a:noFill/>
        </p:spPr>
        <p:txBody>
          <a:bodyPr wrap="square" rtlCol="0">
            <a:spAutoFit/>
          </a:bodyPr>
          <a:p>
            <a:r>
              <a:rPr lang="zh-CN" altLang="en-US" b="1" dirty="0">
                <a:latin typeface="微软雅黑" panose="020B0503020204020204" pitchFamily="34" charset="-122"/>
                <a:ea typeface="微软雅黑" panose="020B0503020204020204" pitchFamily="34" charset="-122"/>
              </a:rPr>
              <a:t>注意</a:t>
            </a:r>
            <a:r>
              <a:rPr lang="zh-CN" altLang="en-US" b="1" dirty="0">
                <a:latin typeface="微软雅黑" panose="020B0503020204020204" pitchFamily="34" charset="-122"/>
                <a:ea typeface="微软雅黑" panose="020B0503020204020204" pitchFamily="34" charset="-122"/>
              </a:rPr>
              <a:t>说明</a:t>
            </a:r>
            <a:endParaRPr lang="zh-CN" altLang="en-US" b="1" dirty="0">
              <a:latin typeface="微软雅黑" panose="020B0503020204020204" pitchFamily="34" charset="-122"/>
              <a:ea typeface="微软雅黑" panose="020B0503020204020204" pitchFamily="34" charset="-122"/>
            </a:endParaRPr>
          </a:p>
        </p:txBody>
      </p:sp>
      <p:sp>
        <p:nvSpPr>
          <p:cNvPr id="7" name="矩形 6"/>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06</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8"/>
          <p:cNvSpPr/>
          <p:nvPr/>
        </p:nvSpPr>
        <p:spPr>
          <a:xfrm>
            <a:off x="784225" y="1022350"/>
            <a:ext cx="10606405" cy="4979670"/>
          </a:xfrm>
          <a:prstGeom prst="rect">
            <a:avLst/>
          </a:prstGeom>
          <a:noFill/>
          <a:ln w="0" cap="flat">
            <a:noFill/>
            <a:prstDash val="solid"/>
            <a:miter lim="0"/>
          </a:ln>
        </p:spPr>
        <p:txBody>
          <a:bodyPr vert="horz" wrap="square" lIns="0" tIns="0" rIns="0" bIns="0"/>
          <a:p>
            <a:pPr algn="just" rtl="0" eaLnBrk="0">
              <a:lnSpc>
                <a:spcPct val="100000"/>
              </a:lnSpc>
            </a:pPr>
            <a:endParaRPr sz="22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6" name="textbox 78"/>
          <p:cNvSpPr/>
          <p:nvPr/>
        </p:nvSpPr>
        <p:spPr>
          <a:xfrm>
            <a:off x="828675" y="1776730"/>
            <a:ext cx="10412095" cy="3081020"/>
          </a:xfrm>
          <a:prstGeom prst="rect">
            <a:avLst/>
          </a:prstGeom>
          <a:noFill/>
          <a:ln w="0" cap="flat">
            <a:noFill/>
            <a:prstDash val="solid"/>
            <a:miter lim="0"/>
          </a:ln>
        </p:spPr>
        <p:txBody>
          <a:bodyPr vert="horz" wrap="square" lIns="0" tIns="0" rIns="0" bIns="0"/>
          <a:p>
            <a:pPr algn="just" rtl="0" eaLnBrk="0">
              <a:lnSpc>
                <a:spcPct val="125000"/>
              </a:lnSpc>
              <a:spcBef>
                <a:spcPts val="0"/>
              </a:spcBef>
              <a:spcAft>
                <a:spcPts val="0"/>
              </a:spcAft>
            </a:pP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提示</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1</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：互动类作品提交</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，须保证为</a:t>
            </a:r>
            <a:r>
              <a:rPr lang="zh-CN" altLang="en-US" sz="2200" kern="0" spc="-10" dirty="0">
                <a:solidFill>
                  <a:srgbClr val="A67062"/>
                </a:solidFill>
                <a:latin typeface="阿里巴巴普惠体 R" panose="00020600040101010101" charset="-122"/>
                <a:ea typeface="阿里巴巴普惠体 R" panose="00020600040101010101" charset="-122"/>
                <a:cs typeface="阿里巴巴普惠体 R" panose="00020600040101010101" charset="-122"/>
              </a:rPr>
              <a:t>发布后的作品链接及二维码，</a:t>
            </a:r>
            <a:r>
              <a:rPr lang="en-US" altLang="zh-CN" sz="2200" kern="0" spc="-10" dirty="0">
                <a:solidFill>
                  <a:srgbClr val="A67062"/>
                </a:solidFill>
                <a:latin typeface="阿里巴巴普惠体 R" panose="00020600040101010101" charset="-122"/>
                <a:ea typeface="阿里巴巴普惠体 R" panose="00020600040101010101" charset="-122"/>
                <a:cs typeface="阿里巴巴普惠体 R" panose="00020600040101010101" charset="-122"/>
              </a:rPr>
              <a:t>1</a:t>
            </a:r>
            <a:r>
              <a:rPr lang="zh-CN" altLang="en-US" sz="2200" kern="0" spc="-10" dirty="0">
                <a:solidFill>
                  <a:srgbClr val="A67062"/>
                </a:solidFill>
                <a:latin typeface="阿里巴巴普惠体 R" panose="00020600040101010101" charset="-122"/>
                <a:ea typeface="阿里巴巴普惠体 R" panose="00020600040101010101" charset="-122"/>
                <a:cs typeface="阿里巴巴普惠体 R" panose="00020600040101010101" charset="-122"/>
              </a:rPr>
              <a:t>年内</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能正常查看</a:t>
            </a: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提示</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2</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：作品创作过程中如使用</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AIGC</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工具辅助创作，须在报名表中予以注明</a:t>
            </a: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提示</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3</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：科技类作品内容仅限《创意有我正青春》命题</a:t>
            </a: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提示</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4</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：科技类作品必须使用</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AIGC</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工具协同创作，需附上生成式</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AI</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工具的原始输出文件（如</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AI</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生成的图片、文本等）及工具使用过程的说明或截图，以证明作品的原创性</a:t>
            </a: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9" name="标题 1"/>
          <p:cNvSpPr txBox="1"/>
          <p:nvPr>
            <p:custDataLst>
              <p:tags r:id="rId1"/>
            </p:custDataLst>
          </p:nvPr>
        </p:nvSpPr>
        <p:spPr>
          <a:xfrm>
            <a:off x="800100" y="923925"/>
            <a:ext cx="2245995"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重点提示</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5" name="文本框 4"/>
          <p:cNvSpPr txBox="1"/>
          <p:nvPr/>
        </p:nvSpPr>
        <p:spPr>
          <a:xfrm>
            <a:off x="695325" y="191770"/>
            <a:ext cx="3572510" cy="368300"/>
          </a:xfrm>
          <a:prstGeom prst="rect">
            <a:avLst/>
          </a:prstGeom>
          <a:noFill/>
        </p:spPr>
        <p:txBody>
          <a:bodyPr wrap="square" rtlCol="0">
            <a:spAutoFit/>
          </a:bodyPr>
          <a:p>
            <a:r>
              <a:rPr lang="zh-CN" altLang="en-US" b="1" dirty="0">
                <a:latin typeface="微软雅黑" panose="020B0503020204020204" pitchFamily="34" charset="-122"/>
                <a:ea typeface="微软雅黑" panose="020B0503020204020204" pitchFamily="34" charset="-122"/>
              </a:rPr>
              <a:t>注意</a:t>
            </a:r>
            <a:r>
              <a:rPr lang="zh-CN" altLang="en-US" b="1" dirty="0">
                <a:latin typeface="微软雅黑" panose="020B0503020204020204" pitchFamily="34" charset="-122"/>
                <a:ea typeface="微软雅黑" panose="020B0503020204020204" pitchFamily="34" charset="-122"/>
              </a:rPr>
              <a:t>说明</a:t>
            </a:r>
            <a:endParaRPr lang="zh-CN" altLang="en-US" b="1" dirty="0">
              <a:latin typeface="微软雅黑" panose="020B0503020204020204" pitchFamily="34" charset="-122"/>
              <a:ea typeface="微软雅黑" panose="020B0503020204020204" pitchFamily="34" charset="-122"/>
            </a:endParaRPr>
          </a:p>
        </p:txBody>
      </p:sp>
      <p:sp>
        <p:nvSpPr>
          <p:cNvPr id="8" name="矩形 7"/>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06</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8"/>
          <p:cNvSpPr/>
          <p:nvPr/>
        </p:nvSpPr>
        <p:spPr>
          <a:xfrm>
            <a:off x="784225" y="1022350"/>
            <a:ext cx="10606405" cy="4979670"/>
          </a:xfrm>
          <a:prstGeom prst="rect">
            <a:avLst/>
          </a:prstGeom>
          <a:noFill/>
          <a:ln w="0" cap="flat">
            <a:noFill/>
            <a:prstDash val="solid"/>
            <a:miter lim="0"/>
          </a:ln>
        </p:spPr>
        <p:txBody>
          <a:bodyPr vert="horz" wrap="square" lIns="0" tIns="0" rIns="0" bIns="0"/>
          <a:p>
            <a:pPr algn="just" rtl="0" eaLnBrk="0">
              <a:lnSpc>
                <a:spcPct val="100000"/>
              </a:lnSpc>
            </a:pPr>
            <a:endParaRPr sz="22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6" name="textbox 78"/>
          <p:cNvSpPr/>
          <p:nvPr/>
        </p:nvSpPr>
        <p:spPr>
          <a:xfrm>
            <a:off x="828675" y="1776730"/>
            <a:ext cx="10514330" cy="2416810"/>
          </a:xfrm>
          <a:prstGeom prst="rect">
            <a:avLst/>
          </a:prstGeom>
          <a:noFill/>
          <a:ln w="0" cap="flat">
            <a:noFill/>
            <a:prstDash val="solid"/>
            <a:miter lim="0"/>
          </a:ln>
        </p:spPr>
        <p:txBody>
          <a:bodyPr vert="horz" wrap="square" lIns="0" tIns="0" rIns="0" bIns="0"/>
          <a:p>
            <a:pPr algn="just" rtl="0" eaLnBrk="0">
              <a:lnSpc>
                <a:spcPct val="125000"/>
              </a:lnSpc>
              <a:spcBef>
                <a:spcPct val="0"/>
              </a:spcBef>
              <a:spcAft>
                <a:spcPct val="0"/>
              </a:spcAft>
            </a:pP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提示</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5</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：添加</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版权登记办理</a:t>
            </a:r>
            <a:r>
              <a:rPr lang="en-US" altLang="zh-CN"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，在大广赛官网设有落地页</a:t>
            </a: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ct val="0"/>
              </a:spcBef>
              <a:spcAft>
                <a:spcPct val="0"/>
              </a:spcAft>
            </a:pP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ct val="0"/>
              </a:spcBef>
              <a:spcAft>
                <a:spcPct val="0"/>
              </a:spcAft>
            </a:pP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ct val="0"/>
              </a:spcBef>
              <a:spcAft>
                <a:spcPct val="0"/>
              </a:spcAft>
            </a:pP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ct val="0"/>
              </a:spcBef>
              <a:spcAft>
                <a:spcPct val="0"/>
              </a:spcAft>
            </a:pP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ct val="0"/>
              </a:spcBef>
              <a:spcAft>
                <a:spcPct val="0"/>
              </a:spcAft>
            </a:pP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ct val="0"/>
              </a:spcBef>
              <a:spcAft>
                <a:spcPct val="0"/>
              </a:spcAft>
            </a:pPr>
            <a:endParaRPr lang="zh-CN" altLang="en-US" sz="2200" kern="0" spc="-1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marL="12700" algn="l" rtl="0" eaLnBrk="0">
              <a:lnSpc>
                <a:spcPct val="125000"/>
              </a:lnSpc>
              <a:spcBef>
                <a:spcPct val="0"/>
              </a:spcBef>
              <a:spcAft>
                <a:spcPct val="0"/>
              </a:spcAft>
            </a:pPr>
            <a:endParaRPr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endParaRPr>
          </a:p>
          <a:p>
            <a:pPr marL="12700" algn="l" rtl="0" eaLnBrk="0">
              <a:lnSpc>
                <a:spcPct val="125000"/>
              </a:lnSpc>
              <a:spcBef>
                <a:spcPct val="0"/>
              </a:spcBef>
              <a:spcAft>
                <a:spcPct val="0"/>
              </a:spcAft>
            </a:pPr>
            <a:r>
              <a:rPr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入口1、入口2：</a:t>
            </a:r>
            <a:r>
              <a:rPr sz="2200" kern="0" spc="-44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官网首页-页面头部菜单栏</a:t>
            </a:r>
            <a:endParaRPr sz="220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marL="12700" algn="l" rtl="0" eaLnBrk="0">
              <a:lnSpc>
                <a:spcPct val="125000"/>
              </a:lnSpc>
              <a:spcBef>
                <a:spcPct val="0"/>
              </a:spcBef>
              <a:spcAft>
                <a:spcPct val="0"/>
              </a:spcAft>
            </a:pPr>
            <a:r>
              <a:rPr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入口3：</a:t>
            </a:r>
            <a:r>
              <a:rPr sz="2200" kern="0" spc="-49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 </a:t>
            </a:r>
            <a:r>
              <a:rPr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官网首页-次屏图片链接</a:t>
            </a:r>
            <a:endParaRPr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endParaRPr>
          </a:p>
          <a:p>
            <a:pPr marL="12700" algn="l" rtl="0" eaLnBrk="0">
              <a:lnSpc>
                <a:spcPct val="125000"/>
              </a:lnSpc>
              <a:spcBef>
                <a:spcPct val="0"/>
              </a:spcBef>
              <a:spcAft>
                <a:spcPct val="0"/>
              </a:spcAft>
            </a:pPr>
            <a:r>
              <a:rPr sz="2200" kern="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入口4：作品提交系统中显著位置设置</a:t>
            </a:r>
            <a:r>
              <a:rPr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rPr>
              <a:t>引导入口</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grpSp>
        <p:nvGrpSpPr>
          <p:cNvPr id="10" name="组合 9"/>
          <p:cNvGrpSpPr/>
          <p:nvPr/>
        </p:nvGrpSpPr>
        <p:grpSpPr>
          <a:xfrm>
            <a:off x="854075" y="2395855"/>
            <a:ext cx="10516235" cy="2551430"/>
            <a:chOff x="1345" y="3643"/>
            <a:chExt cx="16561" cy="4018"/>
          </a:xfrm>
        </p:grpSpPr>
        <p:pic>
          <p:nvPicPr>
            <p:cNvPr id="7" name="图片 6"/>
            <p:cNvPicPr>
              <a:picLocks noChangeAspect="1"/>
            </p:cNvPicPr>
            <p:nvPr/>
          </p:nvPicPr>
          <p:blipFill>
            <a:blip r:embed="rId1"/>
            <a:stretch>
              <a:fillRect/>
            </a:stretch>
          </p:blipFill>
          <p:spPr>
            <a:xfrm>
              <a:off x="1345" y="3643"/>
              <a:ext cx="8087" cy="4018"/>
            </a:xfrm>
            <a:prstGeom prst="rect">
              <a:avLst/>
            </a:prstGeom>
            <a:ln w="3175">
              <a:solidFill>
                <a:schemeClr val="bg1">
                  <a:lumMod val="50000"/>
                </a:schemeClr>
              </a:solidFill>
            </a:ln>
          </p:spPr>
        </p:pic>
        <p:pic>
          <p:nvPicPr>
            <p:cNvPr id="8" name="图片 7"/>
            <p:cNvPicPr>
              <a:picLocks noChangeAspect="1"/>
            </p:cNvPicPr>
            <p:nvPr/>
          </p:nvPicPr>
          <p:blipFill>
            <a:blip r:embed="rId2"/>
            <a:stretch>
              <a:fillRect/>
            </a:stretch>
          </p:blipFill>
          <p:spPr>
            <a:xfrm>
              <a:off x="9432" y="3643"/>
              <a:ext cx="8475" cy="4019"/>
            </a:xfrm>
            <a:prstGeom prst="rect">
              <a:avLst/>
            </a:prstGeom>
            <a:ln>
              <a:solidFill>
                <a:schemeClr val="bg1">
                  <a:lumMod val="50000"/>
                </a:schemeClr>
              </a:solidFill>
            </a:ln>
          </p:spPr>
        </p:pic>
      </p:grpSp>
      <p:sp>
        <p:nvSpPr>
          <p:cNvPr id="11" name="标题 1"/>
          <p:cNvSpPr txBox="1"/>
          <p:nvPr>
            <p:custDataLst>
              <p:tags r:id="rId3"/>
            </p:custDataLst>
          </p:nvPr>
        </p:nvSpPr>
        <p:spPr>
          <a:xfrm>
            <a:off x="800100" y="923925"/>
            <a:ext cx="2245995"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重点提示</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3" name="文本框 2"/>
          <p:cNvSpPr txBox="1"/>
          <p:nvPr/>
        </p:nvSpPr>
        <p:spPr>
          <a:xfrm>
            <a:off x="695325" y="191770"/>
            <a:ext cx="3572510" cy="368300"/>
          </a:xfrm>
          <a:prstGeom prst="rect">
            <a:avLst/>
          </a:prstGeom>
          <a:noFill/>
        </p:spPr>
        <p:txBody>
          <a:bodyPr wrap="square" rtlCol="0">
            <a:spAutoFit/>
          </a:bodyPr>
          <a:p>
            <a:r>
              <a:rPr lang="zh-CN" altLang="en-US" b="1" dirty="0">
                <a:latin typeface="微软雅黑" panose="020B0503020204020204" pitchFamily="34" charset="-122"/>
                <a:ea typeface="微软雅黑" panose="020B0503020204020204" pitchFamily="34" charset="-122"/>
              </a:rPr>
              <a:t>注意</a:t>
            </a:r>
            <a:r>
              <a:rPr lang="zh-CN" altLang="en-US" b="1" dirty="0">
                <a:latin typeface="微软雅黑" panose="020B0503020204020204" pitchFamily="34" charset="-122"/>
                <a:ea typeface="微软雅黑" panose="020B0503020204020204" pitchFamily="34" charset="-122"/>
              </a:rPr>
              <a:t>说明</a:t>
            </a:r>
            <a:endParaRPr lang="zh-CN" altLang="en-US" b="1" dirty="0">
              <a:latin typeface="微软雅黑" panose="020B0503020204020204" pitchFamily="34" charset="-122"/>
              <a:ea typeface="微软雅黑" panose="020B0503020204020204" pitchFamily="34" charset="-122"/>
            </a:endParaRPr>
          </a:p>
        </p:txBody>
      </p:sp>
      <p:sp>
        <p:nvSpPr>
          <p:cNvPr id="9" name="矩形 8"/>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06</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custDataLst>
              <p:tags r:id="rId1"/>
            </p:custDataLst>
          </p:nvPr>
        </p:nvSpPr>
        <p:spPr>
          <a:xfrm>
            <a:off x="800100" y="1931670"/>
            <a:ext cx="6939280" cy="2649220"/>
          </a:xfrm>
          <a:prstGeom prst="rect">
            <a:avLst/>
          </a:prstGeom>
          <a:noFill/>
          <a:ln>
            <a:noFill/>
          </a:ln>
        </p:spPr>
        <p:txBody>
          <a:bodyPr vert="horz" wrap="square" lIns="0" tIns="0" rIns="0" bIns="0" rtlCol="0" anchor="t">
            <a:scene3d>
              <a:camera prst="orthographicFront"/>
              <a:lightRig rig="threePt" dir="t"/>
            </a:scene3d>
          </a:bodyPr>
          <a:p>
            <a:pPr marL="342900" indent="-342900" algn="l">
              <a:lnSpc>
                <a:spcPct val="110000"/>
              </a:lnSpc>
              <a:spcBef>
                <a:spcPts val="0"/>
              </a:spcBef>
              <a:spcAft>
                <a:spcPts val="700"/>
              </a:spcAft>
              <a:buFont typeface="Arial" panose="020B0604020202020204" pitchFamily="34" charset="0"/>
              <a:buChar char="•"/>
            </a:pP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rPr>
              <a:t>广告</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rPr>
              <a:t>也有导向性，</a:t>
            </a: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rPr>
              <a:t>创作</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rPr>
              <a:t>也</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rPr>
              <a:t>要重</a:t>
            </a: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rPr>
              <a:t>原则</a:t>
            </a:r>
            <a:endPar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endParaRPr>
          </a:p>
          <a:p>
            <a:pPr marL="342900" indent="-342900" algn="l">
              <a:lnSpc>
                <a:spcPct val="110000"/>
              </a:lnSpc>
              <a:spcBef>
                <a:spcPts val="0"/>
              </a:spcBef>
              <a:spcAft>
                <a:spcPts val="700"/>
              </a:spcAft>
              <a:buFont typeface="Arial" panose="020B0604020202020204" pitchFamily="34" charset="0"/>
              <a:buChar char="•"/>
            </a:pP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千</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条</a:t>
            </a: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万</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条</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a:t>
            </a: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审题</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第一条</a:t>
            </a:r>
            <a:endPar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endParaRPr>
          </a:p>
          <a:p>
            <a:pPr marL="342900" indent="-342900" algn="l">
              <a:lnSpc>
                <a:spcPct val="110000"/>
              </a:lnSpc>
              <a:spcBef>
                <a:spcPts val="0"/>
              </a:spcBef>
              <a:spcAft>
                <a:spcPts val="700"/>
              </a:spcAft>
              <a:buFont typeface="Arial" panose="020B0604020202020204" pitchFamily="34" charset="0"/>
              <a:buChar char="•"/>
            </a:pP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作品坚持</a:t>
            </a: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原创</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性</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a:t>
            </a: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素材使用</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要恰当</a:t>
            </a:r>
            <a:endPar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endParaRPr>
          </a:p>
          <a:p>
            <a:pPr marL="342900" indent="-342900" algn="l">
              <a:lnSpc>
                <a:spcPct val="110000"/>
              </a:lnSpc>
              <a:spcBef>
                <a:spcPts val="0"/>
              </a:spcBef>
              <a:spcAft>
                <a:spcPts val="700"/>
              </a:spcAft>
              <a:buFont typeface="Arial" panose="020B0604020202020204" pitchFamily="34" charset="0"/>
              <a:buChar char="•"/>
            </a:pPr>
            <a:r>
              <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创作细节</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要重视，作品上</a:t>
            </a:r>
            <a:r>
              <a:rPr kumimoji="1" lang="zh-CN" altLang="en-US"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sym typeface="+mn-ea"/>
              </a:rPr>
              <a:t>交再细查</a:t>
            </a:r>
            <a:endPar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endParaRPr>
          </a:p>
          <a:p>
            <a:pPr algn="l">
              <a:lnSpc>
                <a:spcPct val="110000"/>
              </a:lnSpc>
              <a:spcBef>
                <a:spcPts val="0"/>
              </a:spcBef>
              <a:spcAft>
                <a:spcPts val="700"/>
              </a:spcAft>
            </a:pPr>
            <a:endParaRPr kumimoji="1" lang="en-US" altLang="zh-CN" sz="3200" b="1">
              <a:ln w="15875"/>
              <a:solidFill>
                <a:schemeClr val="accent3"/>
              </a:solidFill>
              <a:effectLst/>
              <a:latin typeface="阿里巴巴普惠体 R" panose="00020600040101010101" charset="-122"/>
              <a:ea typeface="阿里巴巴普惠体 R" panose="00020600040101010101" charset="-122"/>
              <a:cs typeface="阿里巴巴普惠体 R" panose="00020600040101010101" charset="-122"/>
            </a:endParaRPr>
          </a:p>
        </p:txBody>
      </p:sp>
      <p:sp>
        <p:nvSpPr>
          <p:cNvPr id="9" name="标题 1"/>
          <p:cNvSpPr txBox="1"/>
          <p:nvPr>
            <p:custDataLst>
              <p:tags r:id="rId2"/>
            </p:custDataLst>
          </p:nvPr>
        </p:nvSpPr>
        <p:spPr>
          <a:xfrm>
            <a:off x="800100" y="923925"/>
            <a:ext cx="2245995"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重点提示</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4" name="文本框 3"/>
          <p:cNvSpPr txBox="1"/>
          <p:nvPr/>
        </p:nvSpPr>
        <p:spPr>
          <a:xfrm>
            <a:off x="695325" y="191770"/>
            <a:ext cx="3572510" cy="368300"/>
          </a:xfrm>
          <a:prstGeom prst="rect">
            <a:avLst/>
          </a:prstGeom>
          <a:noFill/>
        </p:spPr>
        <p:txBody>
          <a:bodyPr wrap="square" rtlCol="0">
            <a:spAutoFit/>
          </a:bodyPr>
          <a:p>
            <a:r>
              <a:rPr lang="zh-CN" altLang="en-US" b="1" dirty="0">
                <a:latin typeface="微软雅黑" panose="020B0503020204020204" pitchFamily="34" charset="-122"/>
                <a:ea typeface="微软雅黑" panose="020B0503020204020204" pitchFamily="34" charset="-122"/>
              </a:rPr>
              <a:t>注意</a:t>
            </a:r>
            <a:r>
              <a:rPr lang="zh-CN" altLang="en-US" b="1" dirty="0">
                <a:latin typeface="微软雅黑" panose="020B0503020204020204" pitchFamily="34" charset="-122"/>
                <a:ea typeface="微软雅黑" panose="020B0503020204020204" pitchFamily="34" charset="-122"/>
              </a:rPr>
              <a:t>说明</a:t>
            </a:r>
            <a:endParaRPr lang="zh-CN" altLang="en-US" b="1" dirty="0">
              <a:latin typeface="微软雅黑" panose="020B0503020204020204" pitchFamily="34" charset="-122"/>
              <a:ea typeface="微软雅黑" panose="020B0503020204020204" pitchFamily="34" charset="-122"/>
            </a:endParaRPr>
          </a:p>
        </p:txBody>
      </p:sp>
      <p:sp>
        <p:nvSpPr>
          <p:cNvPr id="8" name="矩形 7"/>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06</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179830" y="1707515"/>
            <a:ext cx="2814320" cy="3335655"/>
          </a:xfrm>
          <a:prstGeom prst="rect">
            <a:avLst/>
          </a:prstGeom>
          <a:noFill/>
          <a:ln>
            <a:noFill/>
          </a:ln>
        </p:spPr>
        <p:txBody>
          <a:bodyPr vert="horz" wrap="square" lIns="0" tIns="0" rIns="0" bIns="0" rtlCol="0" anchor="t"/>
          <a:p>
            <a:pPr algn="ctr">
              <a:lnSpc>
                <a:spcPct val="150000"/>
              </a:lnSpc>
            </a:pPr>
            <a:r>
              <a:rPr kumimoji="1" lang="en-US" altLang="zh-CN" sz="4400">
                <a:ln w="12700">
                  <a:noFill/>
                </a:ln>
                <a:solidFill>
                  <a:srgbClr val="A67062"/>
                </a:solidFill>
                <a:latin typeface="阿里巴巴普惠体 M" panose="00020600040101010101" charset="-122"/>
                <a:ea typeface="阿里巴巴普惠体 M" panose="00020600040101010101" charset="-122"/>
                <a:cs typeface="OPPOSans H" panose="00020600040101010101" charset="-122"/>
              </a:rPr>
              <a:t>祝同学们</a:t>
            </a:r>
            <a:endParaRPr kumimoji="1" lang="en-US" altLang="zh-CN" sz="4400">
              <a:ln w="12700">
                <a:noFill/>
              </a:ln>
              <a:solidFill>
                <a:srgbClr val="A67062"/>
              </a:solidFill>
              <a:latin typeface="阿里巴巴普惠体 M" panose="00020600040101010101" charset="-122"/>
              <a:ea typeface="阿里巴巴普惠体 M" panose="00020600040101010101" charset="-122"/>
              <a:cs typeface="OPPOSans H" panose="00020600040101010101" charset="-122"/>
            </a:endParaRPr>
          </a:p>
          <a:p>
            <a:pPr algn="ctr">
              <a:lnSpc>
                <a:spcPct val="150000"/>
              </a:lnSpc>
            </a:pPr>
            <a:r>
              <a:rPr kumimoji="1" lang="en-US" altLang="zh-CN" sz="4400">
                <a:ln w="12700">
                  <a:noFill/>
                </a:ln>
                <a:solidFill>
                  <a:srgbClr val="A67062"/>
                </a:solidFill>
                <a:latin typeface="阿里巴巴普惠体 M" panose="00020600040101010101" charset="-122"/>
                <a:ea typeface="阿里巴巴普惠体 M" panose="00020600040101010101" charset="-122"/>
                <a:cs typeface="OPPOSans H" panose="00020600040101010101" charset="-122"/>
              </a:rPr>
              <a:t>迎接挑战</a:t>
            </a:r>
            <a:endParaRPr kumimoji="1" lang="en-US" altLang="zh-CN" sz="4400">
              <a:ln w="12700">
                <a:noFill/>
              </a:ln>
              <a:solidFill>
                <a:srgbClr val="A67062"/>
              </a:solidFill>
              <a:latin typeface="阿里巴巴普惠体 M" panose="00020600040101010101" charset="-122"/>
              <a:ea typeface="阿里巴巴普惠体 M" panose="00020600040101010101" charset="-122"/>
              <a:cs typeface="OPPOSans H" panose="00020600040101010101" charset="-122"/>
            </a:endParaRPr>
          </a:p>
          <a:p>
            <a:pPr algn="ctr">
              <a:lnSpc>
                <a:spcPct val="150000"/>
              </a:lnSpc>
            </a:pPr>
            <a:r>
              <a:rPr kumimoji="1" lang="en-US" altLang="zh-CN" sz="4400">
                <a:ln w="12700">
                  <a:noFill/>
                </a:ln>
                <a:solidFill>
                  <a:srgbClr val="A67062"/>
                </a:solidFill>
                <a:latin typeface="阿里巴巴普惠体 M" panose="00020600040101010101" charset="-122"/>
                <a:ea typeface="阿里巴巴普惠体 M" panose="00020600040101010101" charset="-122"/>
                <a:cs typeface="OPPOSans H" panose="00020600040101010101" charset="-122"/>
              </a:rPr>
              <a:t>取得佳绩</a:t>
            </a:r>
            <a:endParaRPr kumimoji="1" lang="en-US" altLang="zh-CN" sz="4400">
              <a:ln w="12700">
                <a:noFill/>
              </a:ln>
              <a:solidFill>
                <a:srgbClr val="A67062"/>
              </a:solidFill>
              <a:latin typeface="阿里巴巴普惠体 M" panose="00020600040101010101" charset="-122"/>
              <a:ea typeface="阿里巴巴普惠体 M" panose="00020600040101010101" charset="-122"/>
              <a:cs typeface="OPPOSans H" panose="00020600040101010101" charset="-122"/>
            </a:endParaRPr>
          </a:p>
        </p:txBody>
      </p:sp>
      <p:pic>
        <p:nvPicPr>
          <p:cNvPr id="3" name="图片 2"/>
          <p:cNvPicPr/>
          <p:nvPr/>
        </p:nvPicPr>
        <p:blipFill>
          <a:blip r:embed="rId1"/>
          <a:stretch>
            <a:fillRect/>
          </a:stretch>
        </p:blipFill>
        <p:spPr>
          <a:xfrm>
            <a:off x="6269355" y="807720"/>
            <a:ext cx="4830445" cy="5203190"/>
          </a:xfrm>
          <a:prstGeom prst="rect">
            <a:avLst/>
          </a:prstGeom>
        </p:spPr>
      </p:pic>
      <p:sp>
        <p:nvSpPr>
          <p:cNvPr id="6" name="矩形 5"/>
          <p:cNvSpPr/>
          <p:nvPr/>
        </p:nvSpPr>
        <p:spPr>
          <a:xfrm>
            <a:off x="4969510" y="885825"/>
            <a:ext cx="76200" cy="508698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A67062"/>
              </a:solidFill>
            </a:endParaRPr>
          </a:p>
        </p:txBody>
      </p:sp>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1120" y="2481580"/>
            <a:ext cx="1551940" cy="1029335"/>
            <a:chOff x="630701" y="5164110"/>
            <a:chExt cx="1559167" cy="1029288"/>
          </a:xfrm>
        </p:grpSpPr>
        <p:sp>
          <p:nvSpPr>
            <p:cNvPr id="5" name="燕尾形 4"/>
            <p:cNvSpPr/>
            <p:nvPr/>
          </p:nvSpPr>
          <p:spPr>
            <a:xfrm>
              <a:off x="630701" y="5180524"/>
              <a:ext cx="562708" cy="1012874"/>
            </a:xfrm>
            <a:prstGeom prst="chevron">
              <a:avLst/>
            </a:prstGeom>
            <a:solidFill>
              <a:srgbClr val="A67062">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燕尾形 5"/>
            <p:cNvSpPr/>
            <p:nvPr/>
          </p:nvSpPr>
          <p:spPr>
            <a:xfrm>
              <a:off x="1123068" y="5166457"/>
              <a:ext cx="562708" cy="1012874"/>
            </a:xfrm>
            <a:prstGeom prst="chevron">
              <a:avLst/>
            </a:prstGeom>
            <a:solidFill>
              <a:srgbClr val="A67062">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1627160" y="5164110"/>
              <a:ext cx="562708" cy="1012874"/>
            </a:xfrm>
            <a:prstGeom prst="chevron">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4F56"/>
                </a:solidFill>
              </a:endParaRPr>
            </a:p>
          </p:txBody>
        </p:sp>
      </p:grpSp>
      <p:sp>
        <p:nvSpPr>
          <p:cNvPr id="8" name="Rectangle 18"/>
          <p:cNvSpPr>
            <a:spLocks noChangeArrowheads="1"/>
          </p:cNvSpPr>
          <p:nvPr/>
        </p:nvSpPr>
        <p:spPr bwMode="auto">
          <a:xfrm>
            <a:off x="1981835" y="2364105"/>
            <a:ext cx="47117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fontAlgn="base">
              <a:spcBef>
                <a:spcPct val="0"/>
              </a:spcBef>
              <a:spcAft>
                <a:spcPct val="0"/>
              </a:spcAft>
            </a:pPr>
            <a:r>
              <a:rPr lang="zh-CN" altLang="en-US" sz="5800" b="1" dirty="0" smtClean="0">
                <a:solidFill>
                  <a:srgbClr val="A67062"/>
                </a:solidFill>
                <a:latin typeface="Impact" panose="020B0806030902050204" pitchFamily="34" charset="0"/>
                <a:ea typeface="微软雅黑" panose="020B0503020204020204" pitchFamily="34" charset="-122"/>
                <a:cs typeface="宋体" panose="02010600030101010101" pitchFamily="2" charset="-122"/>
              </a:rPr>
              <a:t>第</a:t>
            </a:r>
            <a:r>
              <a:rPr lang="en-US" altLang="zh-CN" sz="5400" b="1" kern="500" dirty="0" smtClean="0">
                <a:solidFill>
                  <a:srgbClr val="A67062"/>
                </a:solidFill>
                <a:uFillTx/>
                <a:latin typeface="微软雅黑" panose="020B0503020204020204" pitchFamily="34" charset="-122"/>
                <a:ea typeface="微软雅黑" panose="020B0503020204020204" pitchFamily="34" charset="-122"/>
                <a:cs typeface="Franklin Gothic Medium" panose="020B0603020102020204" charset="0"/>
              </a:rPr>
              <a:t>17</a:t>
            </a:r>
            <a:r>
              <a:rPr lang="zh-CN" altLang="en-US" sz="5800" b="1" dirty="0" smtClean="0">
                <a:solidFill>
                  <a:srgbClr val="A67062"/>
                </a:solidFill>
                <a:latin typeface="Impact" panose="020B0806030902050204" pitchFamily="34" charset="0"/>
                <a:ea typeface="微软雅黑" panose="020B0503020204020204" pitchFamily="34" charset="-122"/>
                <a:cs typeface="宋体" panose="02010600030101010101" pitchFamily="2" charset="-122"/>
              </a:rPr>
              <a:t>届大广赛</a:t>
            </a:r>
            <a:endParaRPr lang="zh-CN" altLang="en-US" sz="5800" b="1" dirty="0" smtClean="0">
              <a:solidFill>
                <a:schemeClr val="tx1">
                  <a:lumMod val="75000"/>
                  <a:lumOff val="25000"/>
                </a:schemeClr>
              </a:solidFill>
              <a:latin typeface="Impact" panose="020B0806030902050204" pitchFamily="34" charset="0"/>
              <a:ea typeface="微软雅黑" panose="020B0503020204020204" pitchFamily="34" charset="-122"/>
              <a:cs typeface="宋体" panose="02010600030101010101" pitchFamily="2" charset="-122"/>
            </a:endParaRPr>
          </a:p>
          <a:p>
            <a:pPr algn="l" fontAlgn="base">
              <a:spcBef>
                <a:spcPct val="0"/>
              </a:spcBef>
              <a:spcAft>
                <a:spcPct val="0"/>
              </a:spcAft>
            </a:pPr>
            <a:r>
              <a:rPr lang="zh-CN" altLang="en-US" sz="5900" dirty="0" smtClean="0">
                <a:solidFill>
                  <a:schemeClr val="tx1"/>
                </a:solidFill>
                <a:latin typeface="Impact" panose="020B0806030902050204" pitchFamily="34" charset="0"/>
                <a:ea typeface="微软雅黑" panose="020B0503020204020204" pitchFamily="34" charset="-122"/>
                <a:cs typeface="宋体" panose="02010600030101010101" pitchFamily="2" charset="-122"/>
              </a:rPr>
              <a:t>相关事宜说明</a:t>
            </a:r>
            <a:endParaRPr lang="zh-CN" altLang="en-US" sz="5900" dirty="0" smtClean="0">
              <a:solidFill>
                <a:schemeClr val="tx1"/>
              </a:solidFill>
              <a:latin typeface="Impact" panose="020B0806030902050204" pitchFamily="34" charset="0"/>
              <a:ea typeface="微软雅黑" panose="020B0503020204020204" pitchFamily="34" charset="-122"/>
              <a:cs typeface="宋体" panose="02010600030101010101" pitchFamily="2" charset="-122"/>
            </a:endParaRPr>
          </a:p>
        </p:txBody>
      </p:sp>
      <p:sp>
        <p:nvSpPr>
          <p:cNvPr id="10" name="矩形 9"/>
          <p:cNvSpPr/>
          <p:nvPr/>
        </p:nvSpPr>
        <p:spPr>
          <a:xfrm>
            <a:off x="0" y="3657600"/>
            <a:ext cx="1670050" cy="420370"/>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27F9C"/>
              </a:solidFill>
            </a:endParaRPr>
          </a:p>
        </p:txBody>
      </p:sp>
      <p:sp>
        <p:nvSpPr>
          <p:cNvPr id="11" name="Rectangle 20"/>
          <p:cNvSpPr>
            <a:spLocks noChangeArrowheads="1"/>
          </p:cNvSpPr>
          <p:nvPr/>
        </p:nvSpPr>
        <p:spPr bwMode="auto">
          <a:xfrm>
            <a:off x="2009775" y="4241800"/>
            <a:ext cx="435610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fontAlgn="base">
              <a:spcBef>
                <a:spcPct val="0"/>
              </a:spcBef>
              <a:spcAft>
                <a:spcPct val="0"/>
              </a:spcAft>
            </a:pPr>
            <a:r>
              <a:rPr lang="en-US" altLang="zh-CN" sz="2000" dirty="0" smtClean="0">
                <a:solidFill>
                  <a:schemeClr val="tx1"/>
                </a:solidFill>
                <a:latin typeface="阿里巴巴普惠体 R" panose="00020600040101010101" charset="-122"/>
                <a:ea typeface="阿里巴巴普惠体 R" panose="00020600040101010101" charset="-122"/>
                <a:cs typeface="Arial" panose="020B0604020202020204" pitchFamily="34" charset="0"/>
              </a:rPr>
              <a:t>www.sun-ada.net</a:t>
            </a:r>
            <a:endParaRPr lang="en-US" altLang="zh-CN" sz="2000" dirty="0" smtClean="0">
              <a:solidFill>
                <a:schemeClr val="tx1"/>
              </a:solidFill>
              <a:latin typeface="阿里巴巴普惠体 R" panose="00020600040101010101" charset="-122"/>
              <a:ea typeface="阿里巴巴普惠体 R" panose="00020600040101010101" charset="-122"/>
              <a:cs typeface="Arial" panose="020B0604020202020204" pitchFamily="34" charset="0"/>
            </a:endParaRPr>
          </a:p>
        </p:txBody>
      </p:sp>
      <p:sp>
        <p:nvSpPr>
          <p:cNvPr id="12" name="矩形 11"/>
          <p:cNvSpPr/>
          <p:nvPr/>
        </p:nvSpPr>
        <p:spPr>
          <a:xfrm>
            <a:off x="6748780" y="2460625"/>
            <a:ext cx="5443220" cy="163258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27F9C"/>
              </a:solidFill>
            </a:endParaRPr>
          </a:p>
        </p:txBody>
      </p:sp>
      <p:pic>
        <p:nvPicPr>
          <p:cNvPr id="2" name="图片 1" descr="logo"/>
          <p:cNvPicPr>
            <a:picLocks noChangeAspect="1"/>
          </p:cNvPicPr>
          <p:nvPr>
            <p:custDataLst>
              <p:tags r:id="rId1"/>
            </p:custDataLst>
          </p:nvPr>
        </p:nvPicPr>
        <p:blipFill>
          <a:blip r:embed="rId2"/>
          <a:stretch>
            <a:fillRect/>
          </a:stretch>
        </p:blipFill>
        <p:spPr>
          <a:xfrm>
            <a:off x="502920" y="597535"/>
            <a:ext cx="1166495" cy="859790"/>
          </a:xfrm>
          <a:prstGeom prst="rect">
            <a:avLst/>
          </a:prstGeom>
        </p:spPr>
      </p:pic>
      <p:sp>
        <p:nvSpPr>
          <p:cNvPr id="9" name="Rectangle 18"/>
          <p:cNvSpPr>
            <a:spLocks noChangeArrowheads="1"/>
          </p:cNvSpPr>
          <p:nvPr/>
        </p:nvSpPr>
        <p:spPr bwMode="auto">
          <a:xfrm>
            <a:off x="8090950" y="2842973"/>
            <a:ext cx="2743200"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p>
            <a:pPr fontAlgn="base">
              <a:spcBef>
                <a:spcPct val="0"/>
              </a:spcBef>
              <a:spcAft>
                <a:spcPct val="0"/>
              </a:spcAft>
            </a:pPr>
            <a:r>
              <a:rPr lang="zh-CN" altLang="en-US" sz="5400" b="1" dirty="0">
                <a:solidFill>
                  <a:schemeClr val="bg1"/>
                </a:solidFill>
                <a:latin typeface="Impact" panose="020B0806030902050204" pitchFamily="34" charset="0"/>
                <a:ea typeface="微软雅黑" panose="020B0503020204020204" pitchFamily="34" charset="-122"/>
                <a:cs typeface="宋体" panose="02010600030101010101" pitchFamily="2" charset="-122"/>
              </a:rPr>
              <a:t>谢谢</a:t>
            </a:r>
            <a:r>
              <a:rPr lang="zh-CN" altLang="en-US" sz="5400" b="1" dirty="0" smtClean="0">
                <a:solidFill>
                  <a:schemeClr val="bg1"/>
                </a:solidFill>
                <a:latin typeface="Impact" panose="020B0806030902050204" pitchFamily="34" charset="0"/>
                <a:ea typeface="微软雅黑" panose="020B0503020204020204" pitchFamily="34" charset="-122"/>
                <a:cs typeface="宋体" panose="02010600030101010101" pitchFamily="2" charset="-122"/>
              </a:rPr>
              <a:t>观看</a:t>
            </a:r>
            <a:endParaRPr lang="zh-CN" altLang="en-US" sz="5400" b="1" dirty="0" smtClean="0">
              <a:solidFill>
                <a:schemeClr val="bg1"/>
              </a:solidFill>
              <a:latin typeface="Impact" panose="020B0806030902050204" pitchFamily="34" charset="0"/>
              <a:ea typeface="微软雅黑" panose="020B0503020204020204" pitchFamily="34" charset="-122"/>
              <a:cs typeface="宋体" panose="02010600030101010101" pitchFamily="2" charset="-122"/>
            </a:endParaRPr>
          </a:p>
        </p:txBody>
      </p:sp>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6" presetClass="entr" presetSubtype="0" fill="hold" grpId="0" nodeType="withEffect">
                                      <p:stCondLst>
                                        <p:cond delay="1400"/>
                                      </p:stCondLst>
                                      <p:iterate type="lt">
                                        <p:tmPct val="6667"/>
                                      </p:iterate>
                                      <p:childTnLst>
                                        <p:set>
                                          <p:cBhvr>
                                            <p:cTn id="10" dur="1" fill="hold">
                                              <p:stCondLst>
                                                <p:cond delay="0"/>
                                              </p:stCondLst>
                                            </p:cTn>
                                            <p:tgtEl>
                                              <p:spTgt spid="8"/>
                                            </p:tgtEl>
                                            <p:attrNameLst>
                                              <p:attrName>style.visibility</p:attrName>
                                            </p:attrNameLst>
                                          </p:cBhvr>
                                          <p:to>
                                            <p:strVal val="visible"/>
                                          </p:to>
                                        </p:set>
                                        <p:anim by="(-#ppt_w*2)" calcmode="lin" valueType="num">
                                          <p:cBhvr rctx="PPT">
                                            <p:cTn id="11" dur="375" autoRev="1" fill="hold">
                                              <p:stCondLst>
                                                <p:cond delay="0"/>
                                              </p:stCondLst>
                                            </p:cTn>
                                            <p:tgtEl>
                                              <p:spTgt spid="8"/>
                                            </p:tgtEl>
                                            <p:attrNameLst>
                                              <p:attrName>ppt_w</p:attrName>
                                            </p:attrNameLst>
                                          </p:cBhvr>
                                        </p:anim>
                                        <p:anim by="(#ppt_w*0.50)" calcmode="lin" valueType="num">
                                          <p:cBhvr>
                                            <p:cTn id="12" dur="375" decel="50000" autoRev="1" fill="hold">
                                              <p:stCondLst>
                                                <p:cond delay="0"/>
                                              </p:stCondLst>
                                            </p:cTn>
                                            <p:tgtEl>
                                              <p:spTgt spid="8"/>
                                            </p:tgtEl>
                                            <p:attrNameLst>
                                              <p:attrName>ppt_x</p:attrName>
                                            </p:attrNameLst>
                                          </p:cBhvr>
                                        </p:anim>
                                        <p:anim from="(-#ppt_h/2)" to="(#ppt_y)" calcmode="lin" valueType="num">
                                          <p:cBhvr>
                                            <p:cTn id="13" dur="750" fill="hold">
                                              <p:stCondLst>
                                                <p:cond delay="0"/>
                                              </p:stCondLst>
                                            </p:cTn>
                                            <p:tgtEl>
                                              <p:spTgt spid="8"/>
                                            </p:tgtEl>
                                            <p:attrNameLst>
                                              <p:attrName>ppt_y</p:attrName>
                                            </p:attrNameLst>
                                          </p:cBhvr>
                                        </p:anim>
                                        <p:animRot by="21600000">
                                          <p:cBhvr>
                                            <p:cTn id="14" dur="750" fill="hold">
                                              <p:stCondLst>
                                                <p:cond delay="0"/>
                                              </p:stCondLst>
                                            </p:cTn>
                                            <p:tgtEl>
                                              <p:spTgt spid="8"/>
                                            </p:tgtEl>
                                            <p:attrNameLst>
                                              <p:attrName>r</p:attrName>
                                            </p:attrNameLst>
                                          </p:cBhvr>
                                        </p:animRot>
                                      </p:childTnLst>
                                    </p:cTn>
                                  </p:par>
                                </p:childTnLst>
                              </p:cTn>
                            </p:par>
                            <p:par>
                              <p:cTn id="15" fill="hold">
                                <p:stCondLst>
                                  <p:cond delay="275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p:stCondLst>
                                  <p:cond delay="3750"/>
                                </p:stCondLst>
                                <p:childTnLst>
                                  <p:par>
                                    <p:cTn id="20" presetID="2" presetClass="entr" presetSubtype="4" fill="hold" grpId="0" nodeType="afterEffect" p14:presetBounceEnd="60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60000">
                                          <p:cBhvr additive="base">
                                            <p:cTn id="22"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ldLvl="0" animBg="1"/>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6" presetClass="entr" presetSubtype="0" fill="hold" grpId="0" nodeType="withEffect">
                                      <p:stCondLst>
                                        <p:cond delay="1400"/>
                                      </p:stCondLst>
                                      <p:iterate type="lt">
                                        <p:tmPct val="6667"/>
                                      </p:iterate>
                                      <p:childTnLst>
                                        <p:set>
                                          <p:cBhvr>
                                            <p:cTn id="10" dur="1" fill="hold">
                                              <p:stCondLst>
                                                <p:cond delay="0"/>
                                              </p:stCondLst>
                                            </p:cTn>
                                            <p:tgtEl>
                                              <p:spTgt spid="8"/>
                                            </p:tgtEl>
                                            <p:attrNameLst>
                                              <p:attrName>style.visibility</p:attrName>
                                            </p:attrNameLst>
                                          </p:cBhvr>
                                          <p:to>
                                            <p:strVal val="visible"/>
                                          </p:to>
                                        </p:set>
                                        <p:anim by="(-#ppt_w*2)" calcmode="lin" valueType="num">
                                          <p:cBhvr rctx="PPT">
                                            <p:cTn id="11" dur="375" autoRev="1" fill="hold">
                                              <p:stCondLst>
                                                <p:cond delay="0"/>
                                              </p:stCondLst>
                                            </p:cTn>
                                            <p:tgtEl>
                                              <p:spTgt spid="8"/>
                                            </p:tgtEl>
                                            <p:attrNameLst>
                                              <p:attrName>ppt_w</p:attrName>
                                            </p:attrNameLst>
                                          </p:cBhvr>
                                        </p:anim>
                                        <p:anim by="(#ppt_w*0.50)" calcmode="lin" valueType="num">
                                          <p:cBhvr>
                                            <p:cTn id="12" dur="375" decel="50000" autoRev="1" fill="hold">
                                              <p:stCondLst>
                                                <p:cond delay="0"/>
                                              </p:stCondLst>
                                            </p:cTn>
                                            <p:tgtEl>
                                              <p:spTgt spid="8"/>
                                            </p:tgtEl>
                                            <p:attrNameLst>
                                              <p:attrName>ppt_x</p:attrName>
                                            </p:attrNameLst>
                                          </p:cBhvr>
                                        </p:anim>
                                        <p:anim from="(-#ppt_h/2)" to="(#ppt_y)" calcmode="lin" valueType="num">
                                          <p:cBhvr>
                                            <p:cTn id="13" dur="750" fill="hold">
                                              <p:stCondLst>
                                                <p:cond delay="0"/>
                                              </p:stCondLst>
                                            </p:cTn>
                                            <p:tgtEl>
                                              <p:spTgt spid="8"/>
                                            </p:tgtEl>
                                            <p:attrNameLst>
                                              <p:attrName>ppt_y</p:attrName>
                                            </p:attrNameLst>
                                          </p:cBhvr>
                                        </p:anim>
                                        <p:animRot by="21600000">
                                          <p:cBhvr>
                                            <p:cTn id="14" dur="750" fill="hold">
                                              <p:stCondLst>
                                                <p:cond delay="0"/>
                                              </p:stCondLst>
                                            </p:cTn>
                                            <p:tgtEl>
                                              <p:spTgt spid="8"/>
                                            </p:tgtEl>
                                            <p:attrNameLst>
                                              <p:attrName>r</p:attrName>
                                            </p:attrNameLst>
                                          </p:cBhvr>
                                        </p:animRot>
                                      </p:childTnLst>
                                    </p:cTn>
                                  </p:par>
                                </p:childTnLst>
                              </p:cTn>
                            </p:par>
                            <p:par>
                              <p:cTn id="15" fill="hold">
                                <p:stCondLst>
                                  <p:cond delay="275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p:stCondLst>
                                  <p:cond delay="375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ldLvl="0" animBg="1"/>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3977005" y="2854325"/>
            <a:ext cx="1899285" cy="14897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2"/>
            </p:custDataLst>
          </p:nvPr>
        </p:nvSpPr>
        <p:spPr>
          <a:xfrm>
            <a:off x="3587115" y="4481195"/>
            <a:ext cx="2289175" cy="1489710"/>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3"/>
            </p:custDataLst>
          </p:nvPr>
        </p:nvSpPr>
        <p:spPr>
          <a:xfrm>
            <a:off x="3976370" y="1231265"/>
            <a:ext cx="1900555" cy="1489710"/>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695325" y="191770"/>
            <a:ext cx="30264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全国大学生广告艺术大赛</a:t>
            </a:r>
            <a:endParaRPr lang="zh-CN" altLang="en-US" b="1" dirty="0">
              <a:latin typeface="微软雅黑" panose="020B0503020204020204" pitchFamily="34" charset="-122"/>
              <a:ea typeface="微软雅黑" panose="020B0503020204020204" pitchFamily="34" charset="-122"/>
            </a:endParaRPr>
          </a:p>
        </p:txBody>
      </p:sp>
      <p:sp>
        <p:nvSpPr>
          <p:cNvPr id="34" name="椭圆 33"/>
          <p:cNvSpPr/>
          <p:nvPr>
            <p:custDataLst>
              <p:tags r:id="rId4"/>
            </p:custDataLst>
          </p:nvPr>
        </p:nvSpPr>
        <p:spPr>
          <a:xfrm>
            <a:off x="6238240" y="1604645"/>
            <a:ext cx="746760" cy="746760"/>
          </a:xfrm>
          <a:prstGeom prst="ellipse">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27F9C"/>
              </a:solidFill>
              <a:latin typeface="微软雅黑" panose="020B0503020204020204" pitchFamily="34" charset="-122"/>
              <a:ea typeface="微软雅黑" panose="020B0503020204020204" pitchFamily="34" charset="-122"/>
            </a:endParaRPr>
          </a:p>
        </p:txBody>
      </p:sp>
      <p:sp>
        <p:nvSpPr>
          <p:cNvPr id="35" name="Freeform 96"/>
          <p:cNvSpPr>
            <a:spLocks noEditPoints="1"/>
          </p:cNvSpPr>
          <p:nvPr>
            <p:custDataLst>
              <p:tags r:id="rId5"/>
            </p:custDataLst>
          </p:nvPr>
        </p:nvSpPr>
        <p:spPr bwMode="auto">
          <a:xfrm>
            <a:off x="6450330" y="1810385"/>
            <a:ext cx="322580" cy="322580"/>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6" name="组合 35"/>
          <p:cNvGrpSpPr/>
          <p:nvPr>
            <p:custDataLst>
              <p:tags r:id="rId6"/>
            </p:custDataLst>
          </p:nvPr>
        </p:nvGrpSpPr>
        <p:grpSpPr>
          <a:xfrm>
            <a:off x="6253288" y="4848535"/>
            <a:ext cx="746503" cy="746503"/>
            <a:chOff x="4545476" y="5225797"/>
            <a:chExt cx="746503" cy="746503"/>
          </a:xfrm>
          <a:effectLst/>
        </p:grpSpPr>
        <p:sp>
          <p:nvSpPr>
            <p:cNvPr id="37" name="椭圆 36"/>
            <p:cNvSpPr/>
            <p:nvPr>
              <p:custDataLst>
                <p:tags r:id="rId7"/>
              </p:custDataLst>
            </p:nvPr>
          </p:nvSpPr>
          <p:spPr>
            <a:xfrm>
              <a:off x="4545476" y="5225797"/>
              <a:ext cx="746503" cy="746503"/>
            </a:xfrm>
            <a:prstGeom prst="ellipse">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latin typeface="微软雅黑" panose="020B0503020204020204" pitchFamily="34" charset="-122"/>
                <a:ea typeface="微软雅黑" panose="020B0503020204020204" pitchFamily="34" charset="-122"/>
              </a:endParaRPr>
            </a:p>
          </p:txBody>
        </p:sp>
        <p:sp>
          <p:nvSpPr>
            <p:cNvPr id="38" name="Freeform 112"/>
            <p:cNvSpPr>
              <a:spLocks noEditPoints="1"/>
            </p:cNvSpPr>
            <p:nvPr>
              <p:custDataLst>
                <p:tags r:id="rId8"/>
              </p:custDataLst>
            </p:nvPr>
          </p:nvSpPr>
          <p:spPr bwMode="auto">
            <a:xfrm>
              <a:off x="4757596" y="5437917"/>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custDataLst>
              <p:tags r:id="rId9"/>
            </p:custDataLst>
          </p:nvPr>
        </p:nvGrpSpPr>
        <p:grpSpPr>
          <a:xfrm>
            <a:off x="6253287" y="3227850"/>
            <a:ext cx="746503" cy="746503"/>
            <a:chOff x="8119021" y="5225797"/>
            <a:chExt cx="746503" cy="746503"/>
          </a:xfrm>
          <a:effectLst/>
        </p:grpSpPr>
        <p:sp>
          <p:nvSpPr>
            <p:cNvPr id="40" name="椭圆 39"/>
            <p:cNvSpPr/>
            <p:nvPr>
              <p:custDataLst>
                <p:tags r:id="rId10"/>
              </p:custDataLst>
            </p:nvPr>
          </p:nvSpPr>
          <p:spPr>
            <a:xfrm>
              <a:off x="8119021" y="5225797"/>
              <a:ext cx="746503" cy="74650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Freeform 61"/>
            <p:cNvSpPr>
              <a:spLocks noEditPoints="1"/>
            </p:cNvSpPr>
            <p:nvPr>
              <p:custDataLst>
                <p:tags r:id="rId11"/>
              </p:custDataLst>
            </p:nvPr>
          </p:nvSpPr>
          <p:spPr bwMode="auto">
            <a:xfrm>
              <a:off x="8331141" y="5437917"/>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65000"/>
                  </a:schemeClr>
                </a:solidFill>
                <a:latin typeface="微软雅黑" panose="020B0503020204020204" pitchFamily="34" charset="-122"/>
                <a:ea typeface="微软雅黑" panose="020B0503020204020204" pitchFamily="34" charset="-122"/>
              </a:endParaRPr>
            </a:p>
          </p:txBody>
        </p:sp>
      </p:grpSp>
      <p:sp>
        <p:nvSpPr>
          <p:cNvPr id="42" name="矩形 41"/>
          <p:cNvSpPr/>
          <p:nvPr>
            <p:custDataLst>
              <p:tags r:id="rId12"/>
            </p:custDataLst>
          </p:nvPr>
        </p:nvSpPr>
        <p:spPr>
          <a:xfrm>
            <a:off x="7282815" y="1097915"/>
            <a:ext cx="4413250" cy="3997960"/>
          </a:xfrm>
          <a:prstGeom prst="rect">
            <a:avLst/>
          </a:prstGeom>
        </p:spPr>
        <p:txBody>
          <a:bodyPr wrap="square">
            <a:spAutoFit/>
          </a:bodyPr>
          <a:lstStyle/>
          <a:p>
            <a:pPr algn="just">
              <a:lnSpc>
                <a:spcPct val="150000"/>
              </a:lnSpc>
              <a:spcAft>
                <a:spcPts val="600"/>
              </a:spcAft>
            </a:pPr>
            <a:r>
              <a:rPr lang="zh-CN" altLang="en-US" b="1"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rPr>
              <a:t>大赛简介</a:t>
            </a:r>
            <a:endParaRPr lang="zh-CN" altLang="en-US" b="1" dirty="0" smtClean="0">
              <a:solidFill>
                <a:srgbClr val="F34F56"/>
              </a:solidFill>
              <a:latin typeface="阿里巴巴普惠体 R" panose="00020600040101010101" charset="-122"/>
              <a:ea typeface="阿里巴巴普惠体 R" panose="00020600040101010101" charset="-122"/>
              <a:cs typeface="阿里巴巴普惠体 R" panose="00020600040101010101" charset="-122"/>
            </a:endParaRPr>
          </a:p>
          <a:p>
            <a:pPr indent="0" algn="just" fontAlgn="auto">
              <a:lnSpc>
                <a:spcPct val="125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全国大学生广告艺术大赛（简称大广赛）自</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2005</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年第</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1</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届至今，遵循</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促进教改、启迪智慧、强化能力、提高素质、立德树人</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的竞赛宗旨，成功举办了</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16</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届共</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17</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次赛事，全国共有</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1873</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所高校参与其中，超过百万学生提交作品。</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indent="0" algn="just" fontAlgn="auto">
              <a:lnSpc>
                <a:spcPct val="125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大广赛以立德树人为根本，以强教兴才为己任，搭建了以赛促练、以赛促学、以赛促教、以赛促改、以赛促研、以赛促就、以赛立德的实践教学改革平台，把一群优秀的青年人聚集在一起，让他们的创造力互相激发，培养了他们的创新意识和解决问题的能力，展示了新一代大学生的才能，体现了自我价值，增强了自信心，滋养了他们的成长。</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indent="0" algn="just" fontAlgn="auto">
              <a:lnSpc>
                <a:spcPct val="125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大广赛是迄今为止全国规模大、覆盖高等院校广、参与师生人数多、作品水准高、受高校教师欢迎、有较大社会影响力的全国性高校学科竞赛。</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indent="0" algn="just" fontAlgn="auto">
              <a:lnSpc>
                <a:spcPct val="125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参赛作品分为平面、视频、动画、互动、广播、策划案、文案、</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UI</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、科技、营销创客、公益十一大类。</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indent="0" algn="just" fontAlgn="auto">
              <a:lnSpc>
                <a:spcPct val="125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大广赛整合社会资源、服务教学改革，以企业真实营销项目作为命题，与教学相结合，真题真做、了解受众、调研分析、提出策略，在现场提案的过程中实现教学与市场相关联。在大广赛平台上，实现了高校与企业、行业交互，线上与线下联动，学生实践能力得以提升，同时也让企业文化与当代大学生所学专业课程相融，强化了创新创业协同育人的理念。</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44" name="矩形 43"/>
          <p:cNvSpPr/>
          <p:nvPr>
            <p:custDataLst>
              <p:tags r:id="rId13"/>
            </p:custDataLst>
          </p:nvPr>
        </p:nvSpPr>
        <p:spPr>
          <a:xfrm>
            <a:off x="7282685" y="5136378"/>
            <a:ext cx="4141113" cy="770255"/>
          </a:xfrm>
          <a:prstGeom prst="rect">
            <a:avLst/>
          </a:prstGeom>
        </p:spPr>
        <p:txBody>
          <a:bodyPr wrap="square">
            <a:spAutoFit/>
          </a:bodyPr>
          <a:lstStyle/>
          <a:p>
            <a:pPr>
              <a:lnSpc>
                <a:spcPct val="120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大赛宗旨</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 &gt;&gt;&gt; </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促进教改　启迪智慧　强化能力　提高素质　立德树人</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nSpc>
                <a:spcPct val="120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大赛特点</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 &gt;&gt;&gt; </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一次参赛　三级评选（校、省、全国）</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a:p>
            <a:pPr>
              <a:lnSpc>
                <a:spcPct val="120000"/>
              </a:lnSpc>
              <a:spcBef>
                <a:spcPts val="0"/>
              </a:spcBef>
              <a:spcAft>
                <a:spcPts val="600"/>
              </a:spcAft>
            </a:pP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大赛形式</a:t>
            </a:r>
            <a:r>
              <a:rPr lang="en-US" altLang="zh-CN"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 &gt;&gt;&gt; </a:t>
            </a:r>
            <a:r>
              <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rPr>
              <a:t>政府指导　学生为主　企业参与　专家评审　专业机构举办</a:t>
            </a:r>
            <a:endParaRPr lang="zh-CN" altLang="en-US" sz="950" dirty="0">
              <a:solidFill>
                <a:schemeClr val="tx1"/>
              </a:solidFill>
              <a:latin typeface="阿里巴巴普惠体 R" panose="00020600040101010101" charset="-122"/>
              <a:ea typeface="阿里巴巴普惠体 R" panose="00020600040101010101" charset="-122"/>
              <a:cs typeface="阿里巴巴普惠体 R" panose="00020600040101010101" charset="-122"/>
            </a:endParaRPr>
          </a:p>
        </p:txBody>
      </p:sp>
      <p:pic>
        <p:nvPicPr>
          <p:cNvPr id="81" name="图片 80" descr="江西巡讲02"/>
          <p:cNvPicPr>
            <a:picLocks noChangeAspect="1"/>
          </p:cNvPicPr>
          <p:nvPr/>
        </p:nvPicPr>
        <p:blipFill>
          <a:blip r:embed="rId14"/>
          <a:srcRect l="23241" t="11543" r="5296" b="38425"/>
          <a:stretch>
            <a:fillRect/>
          </a:stretch>
        </p:blipFill>
        <p:spPr>
          <a:xfrm>
            <a:off x="0" y="2854960"/>
            <a:ext cx="3401695" cy="1489075"/>
          </a:xfrm>
          <a:prstGeom prst="rect">
            <a:avLst/>
          </a:prstGeom>
        </p:spPr>
      </p:pic>
      <p:pic>
        <p:nvPicPr>
          <p:cNvPr id="2" name="图片 1" descr="微信图片_20201214142303"/>
          <p:cNvPicPr>
            <a:picLocks noChangeAspect="1"/>
          </p:cNvPicPr>
          <p:nvPr>
            <p:custDataLst>
              <p:tags r:id="rId15"/>
            </p:custDataLst>
          </p:nvPr>
        </p:nvPicPr>
        <p:blipFill>
          <a:blip r:embed="rId16"/>
          <a:srcRect l="9405" r="20841"/>
          <a:stretch>
            <a:fillRect/>
          </a:stretch>
        </p:blipFill>
        <p:spPr>
          <a:xfrm>
            <a:off x="2399030" y="2854960"/>
            <a:ext cx="1577975" cy="1489075"/>
          </a:xfrm>
          <a:prstGeom prst="rect">
            <a:avLst/>
          </a:prstGeom>
        </p:spPr>
      </p:pic>
      <p:sp>
        <p:nvSpPr>
          <p:cNvPr id="3" name="文本框 2"/>
          <p:cNvSpPr txBox="1"/>
          <p:nvPr>
            <p:custDataLst>
              <p:tags r:id="rId17"/>
            </p:custDataLst>
          </p:nvPr>
        </p:nvSpPr>
        <p:spPr>
          <a:xfrm>
            <a:off x="4425315" y="1430655"/>
            <a:ext cx="1433830" cy="337185"/>
          </a:xfrm>
          <a:prstGeom prst="rect">
            <a:avLst/>
          </a:prstGeom>
          <a:noFill/>
        </p:spPr>
        <p:txBody>
          <a:bodyPr wrap="square" rtlCol="0" anchor="t">
            <a:spAutoFit/>
          </a:bodyPr>
          <a:p>
            <a:pPr algn="r"/>
            <a:r>
              <a:rPr lang="zh-CN" altLang="en-US" sz="1600">
                <a:solidFill>
                  <a:schemeClr val="bg1"/>
                </a:solidFill>
                <a:latin typeface="阿里巴巴普惠体 M" panose="00020600040101010101" charset="-122"/>
                <a:ea typeface="阿里巴巴普惠体 M" panose="00020600040101010101" charset="-122"/>
              </a:rPr>
              <a:t>承载无数创意</a:t>
            </a:r>
            <a:endParaRPr lang="zh-CN" altLang="en-US" sz="1600">
              <a:solidFill>
                <a:schemeClr val="bg1"/>
              </a:solidFill>
              <a:latin typeface="阿里巴巴普惠体 M" panose="00020600040101010101" charset="-122"/>
              <a:ea typeface="阿里巴巴普惠体 M" panose="00020600040101010101" charset="-122"/>
            </a:endParaRPr>
          </a:p>
        </p:txBody>
      </p:sp>
      <p:sp>
        <p:nvSpPr>
          <p:cNvPr id="4" name="文本框 3"/>
          <p:cNvSpPr txBox="1"/>
          <p:nvPr>
            <p:custDataLst>
              <p:tags r:id="rId18"/>
            </p:custDataLst>
          </p:nvPr>
        </p:nvSpPr>
        <p:spPr>
          <a:xfrm>
            <a:off x="4645025" y="1798955"/>
            <a:ext cx="1214120" cy="783590"/>
          </a:xfrm>
          <a:prstGeom prst="rect">
            <a:avLst/>
          </a:prstGeom>
          <a:noFill/>
        </p:spPr>
        <p:txBody>
          <a:bodyPr wrap="square" rtlCol="0" anchor="t">
            <a:spAutoFit/>
          </a:bodyPr>
          <a:p>
            <a:pPr algn="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历时2</a:t>
            </a:r>
            <a:r>
              <a:rPr lang="en-US" altLang="zh-CN"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0</a:t>
            </a: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年</a:t>
            </a:r>
            <a:endPar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endParaRPr>
          </a:p>
          <a:p>
            <a:pPr algn="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创办2004</a:t>
            </a:r>
            <a:endPar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endParaRPr>
          </a:p>
          <a:p>
            <a:pPr algn="r"/>
            <a:r>
              <a:rPr lang="en-US" altLang="zh-CN"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2005</a:t>
            </a: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-202</a:t>
            </a:r>
            <a:r>
              <a:rPr lang="en-US" altLang="zh-CN"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5</a:t>
            </a:r>
            <a:endParaRPr lang="en-US" altLang="zh-CN" sz="1500">
              <a:solidFill>
                <a:schemeClr val="bg1"/>
              </a:solidFill>
              <a:latin typeface="阿里巴巴普惠体 M" panose="00020600040101010101" charset="-122"/>
              <a:ea typeface="阿里巴巴普惠体 M" panose="00020600040101010101" charset="-122"/>
              <a:cs typeface="阿里巴巴普惠体 M" panose="00020600040101010101" charset="-122"/>
            </a:endParaRPr>
          </a:p>
        </p:txBody>
      </p:sp>
      <p:sp>
        <p:nvSpPr>
          <p:cNvPr id="16" name="文本框 15"/>
          <p:cNvSpPr txBox="1"/>
          <p:nvPr>
            <p:custDataLst>
              <p:tags r:id="rId19"/>
            </p:custDataLst>
          </p:nvPr>
        </p:nvSpPr>
        <p:spPr>
          <a:xfrm>
            <a:off x="4425315" y="3113405"/>
            <a:ext cx="1433830" cy="337185"/>
          </a:xfrm>
          <a:prstGeom prst="rect">
            <a:avLst/>
          </a:prstGeom>
          <a:noFill/>
        </p:spPr>
        <p:txBody>
          <a:bodyPr wrap="square" rtlCol="0" anchor="t">
            <a:spAutoFit/>
          </a:bodyPr>
          <a:p>
            <a:pPr algn="r"/>
            <a:r>
              <a:rPr lang="zh-CN" altLang="en-US" sz="1600">
                <a:solidFill>
                  <a:schemeClr val="bg1"/>
                </a:solidFill>
                <a:latin typeface="阿里巴巴普惠体 M" panose="00020600040101010101" charset="-122"/>
                <a:ea typeface="阿里巴巴普惠体 M" panose="00020600040101010101" charset="-122"/>
              </a:rPr>
              <a:t>覆盖全国高校</a:t>
            </a:r>
            <a:endParaRPr lang="zh-CN" altLang="en-US" sz="1600">
              <a:solidFill>
                <a:schemeClr val="bg1"/>
              </a:solidFill>
              <a:latin typeface="阿里巴巴普惠体 M" panose="00020600040101010101" charset="-122"/>
              <a:ea typeface="阿里巴巴普惠体 M" panose="00020600040101010101" charset="-122"/>
            </a:endParaRPr>
          </a:p>
        </p:txBody>
      </p:sp>
      <p:sp>
        <p:nvSpPr>
          <p:cNvPr id="7" name="文本框 6"/>
          <p:cNvSpPr txBox="1"/>
          <p:nvPr>
            <p:custDataLst>
              <p:tags r:id="rId20"/>
            </p:custDataLst>
          </p:nvPr>
        </p:nvSpPr>
        <p:spPr>
          <a:xfrm>
            <a:off x="4042410" y="3481705"/>
            <a:ext cx="1816735" cy="553085"/>
          </a:xfrm>
          <a:prstGeom prst="rect">
            <a:avLst/>
          </a:prstGeom>
          <a:noFill/>
        </p:spPr>
        <p:txBody>
          <a:bodyPr wrap="square" rtlCol="0" anchor="t">
            <a:spAutoFit/>
          </a:bodyPr>
          <a:p>
            <a:pPr algn="r"/>
            <a:r>
              <a:rPr lang="en-US" altLang="zh-CN"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29</a:t>
            </a: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个赛区</a:t>
            </a:r>
            <a:endPar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endParaRPr>
          </a:p>
          <a:p>
            <a:pPr algn="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近1900所参赛高校</a:t>
            </a:r>
            <a:endPar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endParaRPr>
          </a:p>
        </p:txBody>
      </p:sp>
      <p:sp>
        <p:nvSpPr>
          <p:cNvPr id="14" name="文本框 13"/>
          <p:cNvSpPr txBox="1"/>
          <p:nvPr>
            <p:custDataLst>
              <p:tags r:id="rId21"/>
            </p:custDataLst>
          </p:nvPr>
        </p:nvSpPr>
        <p:spPr>
          <a:xfrm>
            <a:off x="4425315" y="4767580"/>
            <a:ext cx="1433830" cy="337185"/>
          </a:xfrm>
          <a:prstGeom prst="rect">
            <a:avLst/>
          </a:prstGeom>
          <a:noFill/>
        </p:spPr>
        <p:txBody>
          <a:bodyPr wrap="square" rtlCol="0" anchor="t">
            <a:spAutoFit/>
          </a:bodyPr>
          <a:p>
            <a:pPr algn="r"/>
            <a:r>
              <a:rPr lang="zh-CN" altLang="en-US" sz="1600">
                <a:solidFill>
                  <a:schemeClr val="bg1"/>
                </a:solidFill>
                <a:latin typeface="阿里巴巴普惠体 M" panose="00020600040101010101" charset="-122"/>
                <a:ea typeface="阿里巴巴普惠体 M" panose="00020600040101010101" charset="-122"/>
              </a:rPr>
              <a:t>整合社会资源</a:t>
            </a:r>
            <a:endParaRPr lang="zh-CN" altLang="en-US" sz="1600">
              <a:solidFill>
                <a:schemeClr val="bg1"/>
              </a:solidFill>
              <a:latin typeface="阿里巴巴普惠体 M" panose="00020600040101010101" charset="-122"/>
              <a:ea typeface="阿里巴巴普惠体 M" panose="00020600040101010101" charset="-122"/>
            </a:endParaRPr>
          </a:p>
        </p:txBody>
      </p:sp>
      <p:sp>
        <p:nvSpPr>
          <p:cNvPr id="15" name="文本框 14"/>
          <p:cNvSpPr txBox="1"/>
          <p:nvPr>
            <p:custDataLst>
              <p:tags r:id="rId22"/>
            </p:custDataLst>
          </p:nvPr>
        </p:nvSpPr>
        <p:spPr>
          <a:xfrm>
            <a:off x="3653790" y="5135880"/>
            <a:ext cx="2205355" cy="553085"/>
          </a:xfrm>
          <a:prstGeom prst="rect">
            <a:avLst/>
          </a:prstGeom>
          <a:noFill/>
        </p:spPr>
        <p:txBody>
          <a:bodyPr wrap="square" rtlCol="0" anchor="t">
            <a:spAutoFit/>
          </a:bodyPr>
          <a:p>
            <a:pPr algn="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服务实践教学改革</a:t>
            </a:r>
            <a:endPar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endParaRPr>
          </a:p>
          <a:p>
            <a:pPr algn="r"/>
            <a:r>
              <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rPr>
              <a:t>培养社会需求卓越人才</a:t>
            </a:r>
            <a:endParaRPr lang="zh-CN" altLang="en-US" sz="1500">
              <a:solidFill>
                <a:schemeClr val="bg1"/>
              </a:solidFill>
              <a:latin typeface="阿里巴巴普惠体 M" panose="00020600040101010101" charset="-122"/>
              <a:ea typeface="阿里巴巴普惠体 M" panose="00020600040101010101" charset="-122"/>
              <a:cs typeface="阿里巴巴普惠体 M" panose="00020600040101010101" charset="-122"/>
            </a:endParaRPr>
          </a:p>
        </p:txBody>
      </p:sp>
      <p:pic>
        <p:nvPicPr>
          <p:cNvPr id="5" name="图片 4" descr="_DSC9777"/>
          <p:cNvPicPr>
            <a:picLocks noChangeAspect="1"/>
          </p:cNvPicPr>
          <p:nvPr/>
        </p:nvPicPr>
        <p:blipFill>
          <a:blip r:embed="rId23"/>
          <a:srcRect l="2310" t="29734" r="-129" b="20619"/>
          <a:stretch>
            <a:fillRect/>
          </a:stretch>
        </p:blipFill>
        <p:spPr>
          <a:xfrm>
            <a:off x="8890" y="1233805"/>
            <a:ext cx="4273550" cy="1485265"/>
          </a:xfrm>
          <a:prstGeom prst="rect">
            <a:avLst/>
          </a:prstGeom>
        </p:spPr>
      </p:pic>
      <p:pic>
        <p:nvPicPr>
          <p:cNvPr id="8" name="图片 7"/>
          <p:cNvPicPr/>
          <p:nvPr/>
        </p:nvPicPr>
        <p:blipFill>
          <a:blip r:embed="rId24"/>
          <a:srcRect l="7547" t="17701" r="7132" b="30087"/>
          <a:stretch>
            <a:fillRect/>
          </a:stretch>
        </p:blipFill>
        <p:spPr>
          <a:xfrm>
            <a:off x="0" y="4479925"/>
            <a:ext cx="3653790" cy="1490980"/>
          </a:xfrm>
          <a:prstGeom prst="rect">
            <a:avLst/>
          </a:prstGeom>
        </p:spPr>
      </p:pic>
      <p:sp>
        <p:nvSpPr>
          <p:cNvPr id="6" name="矩形 5"/>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01</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19" fill="hold">
                            <p:stCondLst>
                              <p:cond delay="2000"/>
                            </p:stCondLst>
                            <p:childTnLst>
                              <p:par>
                                <p:cTn id="20" presetID="37"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900" decel="100000" fill="hold"/>
                                        <p:tgtEl>
                                          <p:spTgt spid="39"/>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p:bldP spid="44" grpId="0"/>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695325" y="191770"/>
            <a:ext cx="30264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坚持初心，不忘责任</a:t>
            </a:r>
            <a:endParaRPr lang="zh-CN" altLang="en-US" b="1" dirty="0">
              <a:latin typeface="微软雅黑" panose="020B0503020204020204" pitchFamily="34" charset="-122"/>
              <a:ea typeface="微软雅黑" panose="020B0503020204020204" pitchFamily="34" charset="-122"/>
            </a:endParaRPr>
          </a:p>
        </p:txBody>
      </p:sp>
      <p:sp>
        <p:nvSpPr>
          <p:cNvPr id="34" name="椭圆 33"/>
          <p:cNvSpPr/>
          <p:nvPr>
            <p:custDataLst>
              <p:tags r:id="rId1"/>
            </p:custDataLst>
          </p:nvPr>
        </p:nvSpPr>
        <p:spPr>
          <a:xfrm>
            <a:off x="695325" y="1344295"/>
            <a:ext cx="746760" cy="746760"/>
          </a:xfrm>
          <a:prstGeom prst="ellipse">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latin typeface="微软雅黑" panose="020B0503020204020204" pitchFamily="34" charset="-122"/>
              <a:ea typeface="微软雅黑" panose="020B0503020204020204" pitchFamily="34" charset="-122"/>
            </a:endParaRPr>
          </a:p>
        </p:txBody>
      </p:sp>
      <p:sp>
        <p:nvSpPr>
          <p:cNvPr id="42" name="矩形 41"/>
          <p:cNvSpPr/>
          <p:nvPr>
            <p:custDataLst>
              <p:tags r:id="rId2"/>
            </p:custDataLst>
          </p:nvPr>
        </p:nvSpPr>
        <p:spPr>
          <a:xfrm>
            <a:off x="1530350" y="1212215"/>
            <a:ext cx="9818370" cy="2506980"/>
          </a:xfrm>
          <a:prstGeom prst="rect">
            <a:avLst/>
          </a:prstGeom>
        </p:spPr>
        <p:txBody>
          <a:bodyPr wrap="square">
            <a:spAutoFit/>
          </a:bodyPr>
          <a:lstStyle/>
          <a:p>
            <a:pPr algn="just">
              <a:lnSpc>
                <a:spcPct val="150000"/>
              </a:lnSpc>
              <a:spcAft>
                <a:spcPts val="600"/>
              </a:spcAft>
            </a:pPr>
            <a:r>
              <a:rPr lang="zh-CN" altLang="en-US" dirty="0">
                <a:solidFill>
                  <a:schemeClr val="tx1"/>
                </a:solidFill>
                <a:latin typeface="阿里巴巴普惠体 B" panose="00020600040101010101" charset="-122"/>
                <a:ea typeface="阿里巴巴普惠体 B" panose="00020600040101010101" charset="-122"/>
                <a:cs typeface="阿里巴巴普惠体 R" panose="00020600040101010101" charset="-122"/>
                <a:sym typeface="+mn-ea"/>
              </a:rPr>
              <a:t>全国大学生广告艺术大赛不忘初心</a:t>
            </a:r>
            <a:endParaRPr lang="zh-CN" altLang="en-US" sz="14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just">
              <a:lnSpc>
                <a:spcPct val="150000"/>
              </a:lnSpc>
              <a:spcAft>
                <a:spcPts val="600"/>
              </a:spcAft>
            </a:pP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大广赛牢记使命，坚持</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促进教改、启迪智慧、强化能力、提高素质、立德树人</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的竞赛宗旨，着力推进产教融合，在加强实践教学，提高大学生创新意识、动手能力、综合素质上下功夫。</a:t>
            </a:r>
            <a:endPar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just">
              <a:lnSpc>
                <a:spcPct val="150000"/>
              </a:lnSpc>
              <a:spcAft>
                <a:spcPts val="600"/>
              </a:spcAft>
            </a:pP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20</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年来融合素质教育、专业教育、职业教育、就业教育，在跨学科跨专业的横向交叉中，培养学生的综合素质和能力，进一步拓展了广告和艺术设计教育的内涵和影响力，为培养主动服务、创新引领现代产业发展的高素质应用型、复合型、创新型人才做出了重要贡献。</a:t>
            </a:r>
            <a:endPar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8" name="标题 1"/>
          <p:cNvSpPr txBox="1"/>
          <p:nvPr>
            <p:custDataLst>
              <p:tags r:id="rId3"/>
            </p:custDataLst>
          </p:nvPr>
        </p:nvSpPr>
        <p:spPr>
          <a:xfrm>
            <a:off x="855345" y="1246505"/>
            <a:ext cx="437515" cy="1007745"/>
          </a:xfrm>
          <a:prstGeom prst="rect">
            <a:avLst/>
          </a:prstGeom>
          <a:noFill/>
          <a:ln>
            <a:noFill/>
          </a:ln>
        </p:spPr>
        <p:txBody>
          <a:bodyPr vert="horz" wrap="none" lIns="0" tIns="0" rIns="0" bIns="0" rtlCol="0" anchor="ctr"/>
          <a:p>
            <a:pPr algn="ctr"/>
            <a:r>
              <a:rPr kumimoji="1" lang="en-US" altLang="zh-CN" sz="4000">
                <a:ln w="12700">
                  <a:noFill/>
                </a:ln>
                <a:solidFill>
                  <a:schemeClr val="bg1"/>
                </a:solidFill>
                <a:latin typeface="阿里巴巴普惠体 R" panose="00020600040101010101" charset="-122"/>
                <a:ea typeface="阿里巴巴普惠体 R" panose="00020600040101010101" charset="-122"/>
                <a:cs typeface="OPPOSans L" panose="00020600040101010101" charset="-122"/>
              </a:rPr>
              <a:t>1</a:t>
            </a:r>
            <a:endParaRPr kumimoji="1" lang="en-US" altLang="zh-CN" sz="4000">
              <a:ln w="12700">
                <a:noFill/>
              </a:ln>
              <a:solidFill>
                <a:schemeClr val="bg1"/>
              </a:solidFill>
              <a:latin typeface="阿里巴巴普惠体 R" panose="00020600040101010101" charset="-122"/>
              <a:ea typeface="阿里巴巴普惠体 R" panose="00020600040101010101" charset="-122"/>
              <a:cs typeface="OPPOSans L" panose="00020600040101010101" charset="-122"/>
            </a:endParaRPr>
          </a:p>
        </p:txBody>
      </p:sp>
      <p:sp>
        <p:nvSpPr>
          <p:cNvPr id="10" name="椭圆 9"/>
          <p:cNvSpPr/>
          <p:nvPr>
            <p:custDataLst>
              <p:tags r:id="rId4"/>
            </p:custDataLst>
          </p:nvPr>
        </p:nvSpPr>
        <p:spPr>
          <a:xfrm>
            <a:off x="695325" y="4403090"/>
            <a:ext cx="746760" cy="74676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A67062"/>
              </a:solidFill>
              <a:latin typeface="微软雅黑" panose="020B0503020204020204" pitchFamily="34" charset="-122"/>
              <a:ea typeface="微软雅黑" panose="020B0503020204020204" pitchFamily="34" charset="-122"/>
            </a:endParaRPr>
          </a:p>
        </p:txBody>
      </p:sp>
      <p:sp>
        <p:nvSpPr>
          <p:cNvPr id="13" name="矩形 12"/>
          <p:cNvSpPr/>
          <p:nvPr>
            <p:custDataLst>
              <p:tags r:id="rId5"/>
            </p:custDataLst>
          </p:nvPr>
        </p:nvSpPr>
        <p:spPr>
          <a:xfrm>
            <a:off x="1530350" y="4271010"/>
            <a:ext cx="9818370" cy="1322070"/>
          </a:xfrm>
          <a:prstGeom prst="rect">
            <a:avLst/>
          </a:prstGeom>
        </p:spPr>
        <p:txBody>
          <a:bodyPr wrap="square">
            <a:spAutoFit/>
          </a:bodyPr>
          <a:p>
            <a:pPr algn="just">
              <a:lnSpc>
                <a:spcPct val="150000"/>
              </a:lnSpc>
              <a:spcAft>
                <a:spcPts val="600"/>
              </a:spcAft>
            </a:pPr>
            <a:r>
              <a:rPr lang="zh-CN" altLang="en-US" dirty="0">
                <a:solidFill>
                  <a:schemeClr val="tx1"/>
                </a:solidFill>
                <a:latin typeface="阿里巴巴普惠体 B" panose="00020600040101010101" charset="-122"/>
                <a:ea typeface="阿里巴巴普惠体 B" panose="00020600040101010101" charset="-122"/>
                <a:cs typeface="阿里巴巴普惠体 R" panose="00020600040101010101" charset="-122"/>
                <a:sym typeface="+mn-ea"/>
              </a:rPr>
              <a:t>大广赛培养大学生公益意识</a:t>
            </a:r>
            <a:endParaRPr lang="zh-CN" altLang="en-US" sz="14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just">
              <a:lnSpc>
                <a:spcPct val="150000"/>
              </a:lnSpc>
              <a:spcAft>
                <a:spcPts val="600"/>
              </a:spcAft>
            </a:pP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大广赛从第一届开始就设立公益广告命题，循序渐进的启发培养大学生公益意识，提高精神文明程度，再把创新理念体现在公益广告策划创作中，打好大学生崇德向善的基础，也是别样的</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思政课</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课堂。</a:t>
            </a:r>
            <a:endPar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3" name="矩形 2"/>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阿里巴巴普惠体 B" panose="00020600040101010101" charset="-122"/>
                <a:ea typeface="阿里巴巴普惠体 B" panose="00020600040101010101" charset="-122"/>
              </a:rPr>
              <a:t>02</a:t>
            </a:r>
            <a:endParaRPr lang="en-US" altLang="zh-CN" dirty="0">
              <a:latin typeface="阿里巴巴普惠体 B" panose="00020600040101010101" charset="-122"/>
              <a:ea typeface="阿里巴巴普惠体 B" panose="00020600040101010101" charset="-122"/>
            </a:endParaRPr>
          </a:p>
        </p:txBody>
      </p:sp>
      <p:sp>
        <p:nvSpPr>
          <p:cNvPr id="5" name="标题 1"/>
          <p:cNvSpPr txBox="1"/>
          <p:nvPr>
            <p:custDataLst>
              <p:tags r:id="rId6"/>
            </p:custDataLst>
          </p:nvPr>
        </p:nvSpPr>
        <p:spPr>
          <a:xfrm>
            <a:off x="855345" y="4296410"/>
            <a:ext cx="437515" cy="1007745"/>
          </a:xfrm>
          <a:prstGeom prst="rect">
            <a:avLst/>
          </a:prstGeom>
          <a:noFill/>
          <a:ln>
            <a:noFill/>
          </a:ln>
        </p:spPr>
        <p:txBody>
          <a:bodyPr vert="horz" wrap="none" lIns="0" tIns="0" rIns="0" bIns="0" rtlCol="0" anchor="ctr"/>
          <a:p>
            <a:pPr algn="ctr"/>
            <a:r>
              <a:rPr kumimoji="1" lang="en-US" altLang="zh-CN" sz="4000">
                <a:ln w="12700">
                  <a:noFill/>
                </a:ln>
                <a:solidFill>
                  <a:schemeClr val="bg1"/>
                </a:solidFill>
                <a:latin typeface="阿里巴巴普惠体 R" panose="00020600040101010101" charset="-122"/>
                <a:ea typeface="阿里巴巴普惠体 R" panose="00020600040101010101" charset="-122"/>
                <a:cs typeface="OPPOSans L" panose="00020600040101010101" charset="-122"/>
              </a:rPr>
              <a:t>2</a:t>
            </a:r>
            <a:endParaRPr kumimoji="1" lang="en-US" altLang="zh-CN" sz="4000">
              <a:ln w="12700">
                <a:noFill/>
              </a:ln>
              <a:solidFill>
                <a:schemeClr val="bg1"/>
              </a:solidFill>
              <a:latin typeface="阿里巴巴普惠体 R" panose="00020600040101010101" charset="-122"/>
              <a:ea typeface="阿里巴巴普惠体 R" panose="00020600040101010101" charset="-122"/>
              <a:cs typeface="OPPOSans L"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p:bldP spid="13" grpId="0"/>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695325" y="191770"/>
            <a:ext cx="30264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坚持初心，不忘责任</a:t>
            </a:r>
            <a:endParaRPr lang="zh-CN" altLang="en-US" b="1" dirty="0">
              <a:latin typeface="微软雅黑" panose="020B0503020204020204" pitchFamily="34" charset="-122"/>
              <a:ea typeface="微软雅黑" panose="020B0503020204020204" pitchFamily="34" charset="-122"/>
            </a:endParaRPr>
          </a:p>
        </p:txBody>
      </p:sp>
      <p:sp>
        <p:nvSpPr>
          <p:cNvPr id="34" name="椭圆 33"/>
          <p:cNvSpPr/>
          <p:nvPr>
            <p:custDataLst>
              <p:tags r:id="rId1"/>
            </p:custDataLst>
          </p:nvPr>
        </p:nvSpPr>
        <p:spPr>
          <a:xfrm>
            <a:off x="695325" y="1344295"/>
            <a:ext cx="746760" cy="746760"/>
          </a:xfrm>
          <a:prstGeom prst="ellipse">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27F9C"/>
              </a:solidFill>
              <a:latin typeface="微软雅黑" panose="020B0503020204020204" pitchFamily="34" charset="-122"/>
              <a:ea typeface="微软雅黑" panose="020B0503020204020204" pitchFamily="34" charset="-122"/>
            </a:endParaRPr>
          </a:p>
        </p:txBody>
      </p:sp>
      <p:sp>
        <p:nvSpPr>
          <p:cNvPr id="42" name="矩形 41"/>
          <p:cNvSpPr/>
          <p:nvPr>
            <p:custDataLst>
              <p:tags r:id="rId2"/>
            </p:custDataLst>
          </p:nvPr>
        </p:nvSpPr>
        <p:spPr>
          <a:xfrm>
            <a:off x="1530350" y="1212215"/>
            <a:ext cx="9818370" cy="4061460"/>
          </a:xfrm>
          <a:prstGeom prst="rect">
            <a:avLst/>
          </a:prstGeom>
        </p:spPr>
        <p:txBody>
          <a:bodyPr wrap="square">
            <a:spAutoFit/>
          </a:bodyPr>
          <a:lstStyle/>
          <a:p>
            <a:pPr algn="just">
              <a:lnSpc>
                <a:spcPct val="150000"/>
              </a:lnSpc>
              <a:spcAft>
                <a:spcPts val="600"/>
              </a:spcAft>
            </a:pPr>
            <a:r>
              <a:rPr lang="zh-CN" altLang="en-US" dirty="0">
                <a:solidFill>
                  <a:schemeClr val="tx1"/>
                </a:solidFill>
                <a:latin typeface="阿里巴巴普惠体 B" panose="00020600040101010101" charset="-122"/>
                <a:ea typeface="阿里巴巴普惠体 B" panose="00020600040101010101" charset="-122"/>
                <a:cs typeface="阿里巴巴普惠体 R" panose="00020600040101010101" charset="-122"/>
                <a:sym typeface="+mn-ea"/>
              </a:rPr>
              <a:t>大广赛的作用</a:t>
            </a:r>
            <a:endParaRPr lang="zh-CN" altLang="en-US" sz="14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just">
              <a:lnSpc>
                <a:spcPct val="150000"/>
              </a:lnSpc>
              <a:spcAft>
                <a:spcPts val="600"/>
              </a:spcAft>
            </a:pP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大广赛这个学科竞赛创造了参与者乐做、做者有成效的平台。学生通过创作了解市场需求，让老师检验教学成果，让学校增强办学自信，让企业收获了年轻人的智慧和创意。教育部高教司原司长、中国高等教育学会副会长张大良教授评价道：</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十多春秋大广赛，不忘初心育人才，学科竞赛汇群英，创意作品聚京城，以赛促教推改革，以赛促学强能力，不负韶华提素质，服务国家做贡献。</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endPar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just">
              <a:lnSpc>
                <a:spcPct val="150000"/>
              </a:lnSpc>
              <a:spcAft>
                <a:spcPts val="600"/>
              </a:spcAft>
            </a:pPr>
            <a:endPar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just">
              <a:lnSpc>
                <a:spcPct val="150000"/>
              </a:lnSpc>
              <a:spcAft>
                <a:spcPts val="600"/>
              </a:spcAft>
            </a:pP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各地高校通过大广赛，促进了教育资源均衡流动，从教育主管部门到具体的教学实践，从一流学科、一流高校到高职院校，从学界、业界到行业，大广赛多方联动促进学科交叉，拓宽企业参与路径，营造了集</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开放性、开拓性、灵活性、独特性</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一体化的创造力环境，推动高校素质教育和创新性人才培养，有效阐释了多元、跨界、融合的创新协同育人机制。</a:t>
            </a:r>
            <a:endPar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8" name="标题 1"/>
          <p:cNvSpPr txBox="1"/>
          <p:nvPr>
            <p:custDataLst>
              <p:tags r:id="rId3"/>
            </p:custDataLst>
          </p:nvPr>
        </p:nvSpPr>
        <p:spPr>
          <a:xfrm>
            <a:off x="853440" y="1255395"/>
            <a:ext cx="448310" cy="1007745"/>
          </a:xfrm>
          <a:prstGeom prst="rect">
            <a:avLst/>
          </a:prstGeom>
          <a:noFill/>
          <a:ln>
            <a:noFill/>
          </a:ln>
        </p:spPr>
        <p:txBody>
          <a:bodyPr vert="horz" wrap="none" lIns="0" tIns="0" rIns="0" bIns="0" rtlCol="0" anchor="ctr"/>
          <a:p>
            <a:pPr algn="ctr"/>
            <a:r>
              <a:rPr kumimoji="1" lang="en-US" altLang="zh-CN" sz="4000">
                <a:ln w="12700">
                  <a:noFill/>
                </a:ln>
                <a:solidFill>
                  <a:schemeClr val="bg1"/>
                </a:solidFill>
                <a:latin typeface="阿里巴巴普惠体 R" panose="00020600040101010101" charset="-122"/>
                <a:ea typeface="阿里巴巴普惠体 R" panose="00020600040101010101" charset="-122"/>
                <a:cs typeface="OPPOSans L" panose="00020600040101010101" charset="-122"/>
              </a:rPr>
              <a:t>3</a:t>
            </a:r>
            <a:endParaRPr kumimoji="1" lang="en-US" altLang="zh-CN" sz="4000">
              <a:ln w="12700">
                <a:noFill/>
              </a:ln>
              <a:solidFill>
                <a:schemeClr val="bg1"/>
              </a:solidFill>
              <a:latin typeface="阿里巴巴普惠体 R" panose="00020600040101010101" charset="-122"/>
              <a:ea typeface="阿里巴巴普惠体 R" panose="00020600040101010101" charset="-122"/>
              <a:cs typeface="OPPOSans L" panose="00020600040101010101" charset="-122"/>
            </a:endParaRPr>
          </a:p>
        </p:txBody>
      </p:sp>
      <p:sp>
        <p:nvSpPr>
          <p:cNvPr id="3" name="矩形 2"/>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阿里巴巴普惠体 B" panose="00020600040101010101" charset="-122"/>
                <a:ea typeface="阿里巴巴普惠体 B" panose="00020600040101010101" charset="-122"/>
              </a:rPr>
              <a:t>02</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374255" y="392430"/>
            <a:ext cx="4094480" cy="6072505"/>
          </a:xfrm>
          <a:prstGeom prst="rect">
            <a:avLst/>
          </a:prstGeom>
          <a:ln w="3175">
            <a:solidFill>
              <a:schemeClr val="bg1">
                <a:lumMod val="85000"/>
              </a:schemeClr>
            </a:solidFill>
          </a:ln>
        </p:spPr>
      </p:pic>
      <p:sp>
        <p:nvSpPr>
          <p:cNvPr id="18" name="文本框 17"/>
          <p:cNvSpPr txBox="1"/>
          <p:nvPr/>
        </p:nvSpPr>
        <p:spPr>
          <a:xfrm>
            <a:off x="695325" y="191770"/>
            <a:ext cx="30264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大赛主题和海报</a:t>
            </a:r>
            <a:endParaRPr lang="zh-CN" altLang="en-US" b="1" dirty="0">
              <a:latin typeface="微软雅黑" panose="020B0503020204020204" pitchFamily="34" charset="-122"/>
              <a:ea typeface="微软雅黑" panose="020B0503020204020204" pitchFamily="34" charset="-122"/>
            </a:endParaRPr>
          </a:p>
        </p:txBody>
      </p:sp>
      <p:sp>
        <p:nvSpPr>
          <p:cNvPr id="42" name="矩形 41"/>
          <p:cNvSpPr/>
          <p:nvPr>
            <p:custDataLst>
              <p:tags r:id="rId2"/>
            </p:custDataLst>
          </p:nvPr>
        </p:nvSpPr>
        <p:spPr>
          <a:xfrm>
            <a:off x="746125" y="3561080"/>
            <a:ext cx="5906770" cy="2550795"/>
          </a:xfrm>
          <a:prstGeom prst="rect">
            <a:avLst/>
          </a:prstGeom>
        </p:spPr>
        <p:txBody>
          <a:bodyPr wrap="square">
            <a:noAutofit/>
          </a:bodyPr>
          <a:lstStyle/>
          <a:p>
            <a:pPr indent="0" algn="just" fontAlgn="auto">
              <a:lnSpc>
                <a:spcPct val="125000"/>
              </a:lnSpc>
              <a:spcAft>
                <a:spcPts val="600"/>
              </a:spcAft>
            </a:pPr>
            <a:r>
              <a:rPr lang="zh-CN" altLang="en-US" sz="1600" b="1" dirty="0">
                <a:solidFill>
                  <a:schemeClr val="tx1"/>
                </a:solidFill>
                <a:latin typeface="阿里巴巴普惠体 B" panose="00020600040101010101" charset="-122"/>
                <a:ea typeface="阿里巴巴普惠体 B" panose="00020600040101010101" charset="-122"/>
                <a:cs typeface="阿里巴巴普惠体 R" panose="00020600040101010101" charset="-122"/>
                <a:sym typeface="+mn-ea"/>
              </a:rPr>
              <a:t>释义：</a:t>
            </a:r>
            <a:r>
              <a:rPr lang="zh-CN" altLang="en-US" sz="10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2025年第17届全国大学生广告艺术大赛正值20年风华，以“创意有我正青春”为主题，通过多维艺术语言构建未来图景。画面中错落的曲面电子屏构成时空交叠的视觉通道，融入“量子星球”“折叠纸飞机”“全息画笔”“时空沙漏”等意象，形成虚实相生的美学风格，隐喻人工智能时代广告艺术突破时空界限的无限可能。</a:t>
            </a:r>
            <a:endParaRPr lang="zh-CN" altLang="en-US" sz="10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indent="0" algn="just" fontAlgn="auto">
              <a:lnSpc>
                <a:spcPct val="125000"/>
              </a:lnSpc>
              <a:spcAft>
                <a:spcPts val="600"/>
              </a:spcAft>
            </a:pPr>
            <a:r>
              <a:rPr lang="zh-CN" altLang="en-US" sz="10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色彩体系以今年国际流行的摩卡慕斯色为渐变底色，搭配“霓虹紫”与“青柠绿”色调。人物穿着“星际橙”颜色服装与火红发型相呼应，色彩灵动，碰撞出Z世代特有的活力。</a:t>
            </a:r>
            <a:endParaRPr lang="zh-CN" altLang="en-US" sz="10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indent="0" algn="just" fontAlgn="auto">
              <a:lnSpc>
                <a:spcPct val="125000"/>
              </a:lnSpc>
              <a:spcAft>
                <a:spcPts val="600"/>
              </a:spcAft>
            </a:pPr>
            <a:r>
              <a:rPr lang="zh-CN" altLang="en-US" sz="10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主体形象塑造上，采用多维形态的青年在虚拟世界的自如穿梭，精准传递“科技赋能创意，青年定义未来”的核心精神，视觉张力十足。</a:t>
            </a:r>
            <a:endParaRPr lang="zh-CN" altLang="en-US" sz="10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indent="0" algn="just" fontAlgn="auto">
              <a:lnSpc>
                <a:spcPct val="125000"/>
              </a:lnSpc>
              <a:spcAft>
                <a:spcPts val="600"/>
              </a:spcAft>
            </a:pPr>
            <a:r>
              <a:rPr lang="zh-CN" altLang="en-US" sz="1600" b="1" dirty="0">
                <a:solidFill>
                  <a:schemeClr val="tx1"/>
                </a:solidFill>
                <a:latin typeface="阿里巴巴普惠体 B" panose="00020600040101010101" charset="-122"/>
                <a:ea typeface="阿里巴巴普惠体 B" panose="00020600040101010101" charset="-122"/>
                <a:cs typeface="阿里巴巴普惠体 R" panose="00020600040101010101" charset="-122"/>
                <a:sym typeface="+mn-ea"/>
              </a:rPr>
              <a:t>创作团队</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t>
            </a:r>
            <a:endPar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indent="0" algn="just" fontAlgn="auto">
              <a:lnSpc>
                <a:spcPct val="125000"/>
              </a:lnSpc>
              <a:spcAft>
                <a:spcPts val="600"/>
              </a:spcAft>
            </a:pP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广东科技学院艺术设计学院王永芳</a:t>
            </a:r>
            <a:r>
              <a:rPr lang="en-US" altLang="zh-CN"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&amp;</a:t>
            </a:r>
            <a:r>
              <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韩伟为代表的创作团队</a:t>
            </a:r>
            <a:endParaRPr lang="zh-CN" altLang="en-US" sz="16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3" name="标题 1"/>
          <p:cNvSpPr txBox="1"/>
          <p:nvPr>
            <p:custDataLst>
              <p:tags r:id="rId3"/>
            </p:custDataLst>
          </p:nvPr>
        </p:nvSpPr>
        <p:spPr>
          <a:xfrm>
            <a:off x="800100" y="1167130"/>
            <a:ext cx="2235200" cy="786130"/>
          </a:xfrm>
          <a:prstGeom prst="rect">
            <a:avLst/>
          </a:prstGeom>
          <a:noFill/>
          <a:ln>
            <a:noFill/>
          </a:ln>
        </p:spPr>
        <p:txBody>
          <a:bodyPr vert="horz" wrap="none" lIns="0" tIns="0" rIns="0" bIns="0" rtlCol="0" anchor="ctr"/>
          <a:lstStyle/>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主题口号</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5" name="标题 1"/>
          <p:cNvSpPr txBox="1"/>
          <p:nvPr>
            <p:custDataLst>
              <p:tags r:id="rId4"/>
            </p:custDataLst>
          </p:nvPr>
        </p:nvSpPr>
        <p:spPr>
          <a:xfrm>
            <a:off x="800100" y="2874645"/>
            <a:ext cx="2235200"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海报</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8" name="矩形 7"/>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阿里巴巴普惠体 B" panose="00020600040101010101" charset="-122"/>
                <a:ea typeface="阿里巴巴普惠体 B" panose="00020600040101010101" charset="-122"/>
              </a:rPr>
              <a:t>03</a:t>
            </a:r>
            <a:endParaRPr lang="en-US" altLang="zh-CN" dirty="0">
              <a:latin typeface="阿里巴巴普惠体 B" panose="00020600040101010101" charset="-122"/>
              <a:ea typeface="阿里巴巴普惠体 B" panose="00020600040101010101" charset="-122"/>
            </a:endParaRPr>
          </a:p>
        </p:txBody>
      </p:sp>
      <p:pic>
        <p:nvPicPr>
          <p:cNvPr id="10" name="图片 9" descr="标准字"/>
          <p:cNvPicPr>
            <a:picLocks noChangeAspect="1"/>
          </p:cNvPicPr>
          <p:nvPr/>
        </p:nvPicPr>
        <p:blipFill>
          <a:blip r:embed="rId5"/>
          <a:stretch>
            <a:fillRect/>
          </a:stretch>
        </p:blipFill>
        <p:spPr>
          <a:xfrm>
            <a:off x="2970530" y="1424940"/>
            <a:ext cx="3682365" cy="14497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695325" y="191770"/>
            <a:ext cx="35725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参赛相关信息</a:t>
            </a:r>
            <a:endParaRPr lang="en-US" altLang="zh-CN" b="1" dirty="0">
              <a:latin typeface="微软雅黑" panose="020B0503020204020204" pitchFamily="34" charset="-122"/>
              <a:ea typeface="微软雅黑" panose="020B0503020204020204" pitchFamily="34" charset="-122"/>
            </a:endParaRPr>
          </a:p>
        </p:txBody>
      </p:sp>
      <p:sp>
        <p:nvSpPr>
          <p:cNvPr id="3" name="标题 1"/>
          <p:cNvSpPr txBox="1"/>
          <p:nvPr>
            <p:custDataLst>
              <p:tags r:id="rId1"/>
            </p:custDataLst>
          </p:nvPr>
        </p:nvSpPr>
        <p:spPr>
          <a:xfrm>
            <a:off x="800100" y="923925"/>
            <a:ext cx="2235200" cy="786130"/>
          </a:xfrm>
          <a:prstGeom prst="rect">
            <a:avLst/>
          </a:prstGeom>
          <a:noFill/>
          <a:ln>
            <a:noFill/>
          </a:ln>
        </p:spPr>
        <p:txBody>
          <a:bodyPr vert="horz" wrap="none" lIns="0" tIns="0" rIns="0" bIns="0" rtlCol="0" anchor="ctr"/>
          <a:lstStyle/>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大赛命题</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31" name="文本框 30"/>
          <p:cNvSpPr txBox="1"/>
          <p:nvPr/>
        </p:nvSpPr>
        <p:spPr>
          <a:xfrm>
            <a:off x="1370965" y="1899285"/>
            <a:ext cx="2817495" cy="3545840"/>
          </a:xfrm>
          <a:prstGeom prst="rect">
            <a:avLst/>
          </a:prstGeom>
          <a:noFill/>
        </p:spPr>
        <p:txBody>
          <a:bodyPr wrap="square" rtlCol="0" anchor="t">
            <a:noAutofit/>
          </a:bodyPr>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rPr>
              <a:t>首席合作品牌：</a:t>
            </a:r>
            <a:r>
              <a:rPr lang="zh-CN">
                <a:latin typeface="阿里巴巴普惠体 R" panose="00020600040101010101" charset="-122"/>
                <a:ea typeface="阿里巴巴普惠体 R" panose="00020600040101010101" charset="-122"/>
              </a:rPr>
              <a:t>联通沃派</a:t>
            </a:r>
            <a:endParaRPr lang="zh-CN">
              <a:latin typeface="阿里巴巴普惠体 R" panose="00020600040101010101" charset="-122"/>
              <a:ea typeface="阿里巴巴普惠体 R" panose="00020600040101010101" charset="-122"/>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sym typeface="+mn-ea"/>
              </a:rPr>
              <a:t>联合协办单位：</a:t>
            </a:r>
            <a:r>
              <a:rPr lang="zh-CN">
                <a:latin typeface="阿里巴巴普惠体 R" panose="00020600040101010101" charset="-122"/>
                <a:ea typeface="阿里巴巴普惠体 R" panose="00020600040101010101" charset="-122"/>
                <a:sym typeface="+mn-ea"/>
              </a:rPr>
              <a:t>朗圣药业</a:t>
            </a: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atin typeface="阿里巴巴普惠体 R" panose="00020600040101010101" charset="-122"/>
                <a:ea typeface="阿里巴巴普惠体 R" panose="00020600040101010101" charset="-122"/>
                <a:sym typeface="+mn-ea"/>
              </a:rPr>
              <a:t>联通文创</a:t>
            </a:r>
            <a:endParaRPr lang="zh-CN">
              <a:latin typeface="阿里巴巴普惠体 R" panose="00020600040101010101" charset="-122"/>
              <a:ea typeface="阿里巴巴普惠体 R" panose="00020600040101010101" charset="-122"/>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atin typeface="阿里巴巴普惠体 R" panose="00020600040101010101" charset="-122"/>
                <a:ea typeface="阿里巴巴普惠体 R" panose="00020600040101010101" charset="-122"/>
                <a:sym typeface="+mn-ea"/>
              </a:rPr>
              <a:t>赤尾</a:t>
            </a:r>
            <a:endParaRPr lang="zh-CN">
              <a:latin typeface="阿里巴巴普惠体 R" panose="00020600040101010101" charset="-122"/>
              <a:ea typeface="阿里巴巴普惠体 R" panose="00020600040101010101" charset="-122"/>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en-US" altLang="zh-CN">
                <a:latin typeface="阿里巴巴普惠体 R" panose="00020600040101010101" charset="-122"/>
                <a:ea typeface="阿里巴巴普惠体 R" panose="00020600040101010101" charset="-122"/>
                <a:sym typeface="+mn-ea"/>
              </a:rPr>
              <a:t>HBN</a:t>
            </a:r>
            <a:endParaRPr lang="en-US" alt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endParaRPr lang="en-US" alt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en-US" altLang="zh-CN">
                <a:latin typeface="阿里巴巴普惠体 R" panose="00020600040101010101" charset="-122"/>
                <a:ea typeface="阿里巴巴普惠体 R" panose="00020600040101010101" charset="-122"/>
                <a:sym typeface="+mn-ea"/>
              </a:rPr>
              <a:t>Canva</a:t>
            </a:r>
            <a:r>
              <a:rPr lang="zh-CN" altLang="en-US">
                <a:latin typeface="阿里巴巴普惠体 R" panose="00020600040101010101" charset="-122"/>
                <a:ea typeface="阿里巴巴普惠体 R" panose="00020600040101010101" charset="-122"/>
                <a:sym typeface="+mn-ea"/>
              </a:rPr>
              <a:t>可画</a:t>
            </a:r>
            <a:endParaRPr lang="zh-CN" altLang="en-US">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endParaRPr lang="zh-CN" altLang="en-US">
              <a:latin typeface="阿里巴巴普惠体 R" panose="00020600040101010101" charset="-122"/>
              <a:ea typeface="阿里巴巴普惠体 R" panose="00020600040101010101" charset="-122"/>
              <a:sym typeface="+mn-ea"/>
            </a:endParaRPr>
          </a:p>
          <a:p>
            <a:pPr>
              <a:lnSpc>
                <a:spcPct val="120000"/>
              </a:lnSpc>
              <a:spcBef>
                <a:spcPts val="0"/>
              </a:spcBef>
              <a:spcAft>
                <a:spcPts val="0"/>
              </a:spcAft>
            </a:pPr>
            <a:endParaRPr lang="zh-CN" altLang="en-US">
              <a:latin typeface="阿里巴巴普惠体 R" panose="00020600040101010101" charset="-122"/>
              <a:ea typeface="阿里巴巴普惠体 R" panose="00020600040101010101" charset="-122"/>
              <a:sym typeface="+mn-ea"/>
            </a:endParaRPr>
          </a:p>
        </p:txBody>
      </p:sp>
      <p:sp>
        <p:nvSpPr>
          <p:cNvPr id="41" name="矩形 40"/>
          <p:cNvSpPr/>
          <p:nvPr/>
        </p:nvSpPr>
        <p:spPr>
          <a:xfrm>
            <a:off x="4801235" y="19132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07</a:t>
            </a:r>
            <a:endParaRPr lang="en-US" altLang="zh-CN" sz="1600"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5372100" y="1899285"/>
            <a:ext cx="2120900" cy="3547745"/>
          </a:xfrm>
          <a:prstGeom prst="rect">
            <a:avLst/>
          </a:prstGeom>
          <a:noFill/>
        </p:spPr>
        <p:txBody>
          <a:bodyPr wrap="square" rtlCol="0" anchor="t">
            <a:noAutofit/>
          </a:bodyPr>
          <a:p>
            <a:pPr>
              <a:lnSpc>
                <a:spcPct val="115000"/>
              </a:lnSpc>
              <a:spcBef>
                <a:spcPts val="0"/>
              </a:spcBef>
              <a:spcAft>
                <a:spcPts val="0"/>
              </a:spcAft>
            </a:pPr>
            <a:r>
              <a:rPr lang="en-US" altLang="zh-CN">
                <a:latin typeface="阿里巴巴普惠体 R" panose="00020600040101010101" charset="-122"/>
                <a:ea typeface="阿里巴巴普惠体 R" panose="00020600040101010101" charset="-122"/>
                <a:sym typeface="+mn-ea"/>
              </a:rPr>
              <a:t>SANFU</a:t>
            </a:r>
            <a:r>
              <a:rPr lang="zh-CN" altLang="en-US">
                <a:latin typeface="阿里巴巴普惠体 R" panose="00020600040101010101" charset="-122"/>
                <a:ea typeface="阿里巴巴普惠体 R" panose="00020600040101010101" charset="-122"/>
                <a:sym typeface="+mn-ea"/>
              </a:rPr>
              <a:t>三福</a:t>
            </a:r>
            <a:endParaRPr lang="zh-CN" altLang="en-US">
              <a:latin typeface="阿里巴巴普惠体 R" panose="00020600040101010101" charset="-122"/>
              <a:ea typeface="阿里巴巴普惠体 R" panose="00020600040101010101" charset="-122"/>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sym typeface="+mn-ea"/>
              </a:rPr>
              <a:t>传奇今生</a:t>
            </a:r>
            <a:endParaRPr lang="en-US" alt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endParaRPr lang="en-US" alt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en-US" altLang="zh-CN">
                <a:latin typeface="阿里巴巴普惠体 R" panose="00020600040101010101" charset="-122"/>
                <a:ea typeface="阿里巴巴普惠体 R" panose="00020600040101010101" charset="-122"/>
                <a:sym typeface="+mn-ea"/>
              </a:rPr>
              <a:t>XPPen</a:t>
            </a:r>
            <a:endParaRPr lang="zh-CN" altLang="en-US">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endParaRPr lang="zh-CN" altLang="en-US">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sym typeface="+mn-ea"/>
              </a:rPr>
              <a:t>纳爱斯</a:t>
            </a:r>
            <a:endParaRPr lang="en-US" alt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sym typeface="+mn-ea"/>
              </a:rPr>
              <a:t>超能</a:t>
            </a:r>
            <a:r>
              <a:rPr lang="en-US" altLang="zh-CN">
                <a:latin typeface="阿里巴巴普惠体 R" panose="00020600040101010101" charset="-122"/>
                <a:ea typeface="阿里巴巴普惠体 R" panose="00020600040101010101" charset="-122"/>
                <a:sym typeface="+mn-ea"/>
              </a:rPr>
              <a:t>SupNice</a:t>
            </a:r>
            <a:endParaRPr lang="zh-CN">
              <a:latin typeface="阿里巴巴普惠体 R" panose="00020600040101010101" charset="-122"/>
              <a:ea typeface="阿里巴巴普惠体 R" panose="00020600040101010101" charset="-122"/>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rPr>
              <a:t>三九胃泰牌养胃舒</a:t>
            </a:r>
            <a:endParaRPr lang="zh-CN" altLang="en-US">
              <a:latin typeface="阿里巴巴普惠体 R" panose="00020600040101010101" charset="-122"/>
              <a:ea typeface="阿里巴巴普惠体 R" panose="00020600040101010101" charset="-122"/>
            </a:endParaRPr>
          </a:p>
        </p:txBody>
      </p:sp>
      <p:sp>
        <p:nvSpPr>
          <p:cNvPr id="44" name="矩形 43"/>
          <p:cNvSpPr/>
          <p:nvPr/>
        </p:nvSpPr>
        <p:spPr>
          <a:xfrm>
            <a:off x="4801235" y="25419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08</a:t>
            </a:r>
            <a:endParaRPr lang="en-US" altLang="zh-CN" sz="1600" dirty="0">
              <a:latin typeface="微软雅黑" panose="020B0503020204020204" pitchFamily="34" charset="-122"/>
              <a:ea typeface="微软雅黑" panose="020B0503020204020204" pitchFamily="34" charset="-122"/>
            </a:endParaRPr>
          </a:p>
        </p:txBody>
      </p:sp>
      <p:sp>
        <p:nvSpPr>
          <p:cNvPr id="45" name="矩形 44"/>
          <p:cNvSpPr/>
          <p:nvPr/>
        </p:nvSpPr>
        <p:spPr>
          <a:xfrm>
            <a:off x="4801235" y="31705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09</a:t>
            </a:r>
            <a:endParaRPr lang="en-US" altLang="zh-CN" sz="1600" dirty="0">
              <a:latin typeface="微软雅黑" panose="020B0503020204020204" pitchFamily="34" charset="-122"/>
              <a:ea typeface="微软雅黑" panose="020B0503020204020204" pitchFamily="34" charset="-122"/>
            </a:endParaRPr>
          </a:p>
        </p:txBody>
      </p:sp>
      <p:sp>
        <p:nvSpPr>
          <p:cNvPr id="46" name="矩形 45"/>
          <p:cNvSpPr/>
          <p:nvPr/>
        </p:nvSpPr>
        <p:spPr>
          <a:xfrm>
            <a:off x="4801235" y="37992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10</a:t>
            </a:r>
            <a:endParaRPr lang="en-US" altLang="zh-CN" sz="1600" dirty="0">
              <a:latin typeface="微软雅黑" panose="020B0503020204020204" pitchFamily="34" charset="-122"/>
              <a:ea typeface="微软雅黑" panose="020B0503020204020204" pitchFamily="34" charset="-122"/>
            </a:endParaRPr>
          </a:p>
        </p:txBody>
      </p:sp>
      <p:sp>
        <p:nvSpPr>
          <p:cNvPr id="47" name="矩形 46"/>
          <p:cNvSpPr/>
          <p:nvPr/>
        </p:nvSpPr>
        <p:spPr>
          <a:xfrm>
            <a:off x="4801235" y="44278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11</a:t>
            </a:r>
            <a:endParaRPr lang="en-US" altLang="zh-CN" sz="1600" dirty="0">
              <a:latin typeface="微软雅黑" panose="020B0503020204020204" pitchFamily="34" charset="-122"/>
              <a:ea typeface="微软雅黑" panose="020B0503020204020204" pitchFamily="34" charset="-122"/>
            </a:endParaRPr>
          </a:p>
        </p:txBody>
      </p:sp>
      <p:sp>
        <p:nvSpPr>
          <p:cNvPr id="48" name="矩形 47"/>
          <p:cNvSpPr/>
          <p:nvPr/>
        </p:nvSpPr>
        <p:spPr>
          <a:xfrm>
            <a:off x="4801235" y="50565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12</a:t>
            </a:r>
            <a:endParaRPr lang="en-US" altLang="zh-CN" sz="1600" dirty="0">
              <a:latin typeface="微软雅黑" panose="020B0503020204020204" pitchFamily="34" charset="-122"/>
              <a:ea typeface="微软雅黑" panose="020B0503020204020204" pitchFamily="34" charset="-122"/>
            </a:endParaRPr>
          </a:p>
        </p:txBody>
      </p:sp>
      <p:sp>
        <p:nvSpPr>
          <p:cNvPr id="51" name="矩形 50"/>
          <p:cNvSpPr/>
          <p:nvPr/>
        </p:nvSpPr>
        <p:spPr>
          <a:xfrm>
            <a:off x="7828915" y="19132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13</a:t>
            </a:r>
            <a:endParaRPr lang="en-US" altLang="zh-CN" sz="160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8399780" y="1899285"/>
            <a:ext cx="3062605" cy="2950845"/>
          </a:xfrm>
          <a:prstGeom prst="rect">
            <a:avLst/>
          </a:prstGeom>
          <a:noFill/>
        </p:spPr>
        <p:txBody>
          <a:bodyPr wrap="square" rtlCol="0" anchor="t">
            <a:noAutofit/>
          </a:bodyPr>
          <a:p>
            <a:pPr>
              <a:lnSpc>
                <a:spcPct val="115000"/>
              </a:lnSpc>
              <a:spcBef>
                <a:spcPts val="0"/>
              </a:spcBef>
              <a:spcAft>
                <a:spcPts val="0"/>
              </a:spcAft>
            </a:pPr>
            <a:r>
              <a:rPr lang="zh-CN">
                <a:latin typeface="阿里巴巴普惠体 R" panose="00020600040101010101" charset="-122"/>
                <a:ea typeface="阿里巴巴普惠体 R" panose="00020600040101010101" charset="-122"/>
                <a:sym typeface="+mn-ea"/>
              </a:rPr>
              <a:t>泡泡玛特</a:t>
            </a:r>
            <a:endParaRPr lang="zh-CN">
              <a:latin typeface="阿里巴巴普惠体 R" panose="00020600040101010101" charset="-122"/>
              <a:ea typeface="阿里巴巴普惠体 R" panose="00020600040101010101" charset="-122"/>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sym typeface="+mn-ea"/>
              </a:rPr>
              <a:t>养元青</a:t>
            </a:r>
            <a:endParaRPr lang="zh-CN">
              <a:latin typeface="阿里巴巴普惠体 R" panose="00020600040101010101" charset="-122"/>
              <a:ea typeface="阿里巴巴普惠体 R" panose="00020600040101010101" charset="-122"/>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sym typeface="+mn-ea"/>
              </a:rPr>
              <a:t>创意有我正青春</a:t>
            </a:r>
            <a:endParaRPr lang="zh-CN" altLang="en-US">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atin typeface="阿里巴巴普惠体 R" panose="00020600040101010101" charset="-122"/>
                <a:ea typeface="阿里巴巴普惠体 R" panose="00020600040101010101" charset="-122"/>
                <a:sym typeface="+mn-ea"/>
              </a:rPr>
              <a:t>公益命题</a:t>
            </a:r>
            <a:endParaRPr lang="zh-CN">
              <a:latin typeface="阿里巴巴普惠体 R" panose="00020600040101010101" charset="-122"/>
              <a:ea typeface="阿里巴巴普惠体 R" panose="00020600040101010101" charset="-122"/>
              <a:sym typeface="+mn-ea"/>
            </a:endParaRPr>
          </a:p>
          <a:p>
            <a:pPr>
              <a:lnSpc>
                <a:spcPct val="115000"/>
              </a:lnSpc>
              <a:spcBef>
                <a:spcPts val="0"/>
              </a:spcBef>
              <a:spcAft>
                <a:spcPts val="0"/>
              </a:spcAft>
            </a:pPr>
            <a:r>
              <a:rPr lang="zh-CN" altLang="en-US">
                <a:latin typeface="阿里巴巴普惠体 R" panose="00020600040101010101" charset="-122"/>
                <a:ea typeface="阿里巴巴普惠体 R" panose="00020600040101010101" charset="-122"/>
              </a:rPr>
              <a:t>青春正当时</a:t>
            </a:r>
            <a:r>
              <a:rPr lang="en-US" altLang="zh-CN">
                <a:latin typeface="阿里巴巴普惠体 R" panose="00020600040101010101" charset="-122"/>
                <a:ea typeface="阿里巴巴普惠体 R" panose="00020600040101010101" charset="-122"/>
              </a:rPr>
              <a:t> “</a:t>
            </a:r>
            <a:r>
              <a:rPr lang="zh-CN" altLang="en-US">
                <a:latin typeface="阿里巴巴普惠体 R" panose="00020600040101010101" charset="-122"/>
                <a:ea typeface="阿里巴巴普惠体 R" panose="00020600040101010101" charset="-122"/>
              </a:rPr>
              <a:t>益</a:t>
            </a:r>
            <a:r>
              <a:rPr lang="en-US" altLang="zh-CN">
                <a:latin typeface="阿里巴巴普惠体 R" panose="00020600040101010101" charset="-122"/>
                <a:ea typeface="阿里巴巴普惠体 R" panose="00020600040101010101" charset="-122"/>
              </a:rPr>
              <a:t>”</a:t>
            </a:r>
            <a:r>
              <a:rPr lang="zh-CN" altLang="en-US">
                <a:latin typeface="阿里巴巴普惠体 R" panose="00020600040101010101" charset="-122"/>
                <a:ea typeface="阿里巴巴普惠体 R" panose="00020600040101010101" charset="-122"/>
              </a:rPr>
              <a:t>起向未来</a:t>
            </a:r>
            <a:endParaRPr lang="zh-CN">
              <a:latin typeface="阿里巴巴普惠体 R" panose="00020600040101010101" charset="-122"/>
              <a:ea typeface="阿里巴巴普惠体 R" panose="00020600040101010101" charset="-122"/>
              <a:sym typeface="+mn-ea"/>
            </a:endParaRPr>
          </a:p>
        </p:txBody>
      </p:sp>
      <p:sp>
        <p:nvSpPr>
          <p:cNvPr id="53" name="矩形 52"/>
          <p:cNvSpPr/>
          <p:nvPr/>
        </p:nvSpPr>
        <p:spPr>
          <a:xfrm>
            <a:off x="7828915" y="25419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14</a:t>
            </a:r>
            <a:endParaRPr lang="en-US" altLang="zh-CN" sz="1600" dirty="0">
              <a:latin typeface="微软雅黑" panose="020B0503020204020204" pitchFamily="34" charset="-122"/>
              <a:ea typeface="微软雅黑" panose="020B0503020204020204" pitchFamily="34" charset="-122"/>
            </a:endParaRPr>
          </a:p>
        </p:txBody>
      </p:sp>
      <p:sp>
        <p:nvSpPr>
          <p:cNvPr id="54" name="矩形 53"/>
          <p:cNvSpPr/>
          <p:nvPr/>
        </p:nvSpPr>
        <p:spPr>
          <a:xfrm>
            <a:off x="7828915" y="31705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15</a:t>
            </a:r>
            <a:endParaRPr lang="en-US" altLang="zh-CN" sz="1600" dirty="0">
              <a:latin typeface="微软雅黑" panose="020B0503020204020204" pitchFamily="34" charset="-122"/>
              <a:ea typeface="微软雅黑" panose="020B0503020204020204" pitchFamily="34" charset="-122"/>
            </a:endParaRPr>
          </a:p>
        </p:txBody>
      </p:sp>
      <p:sp>
        <p:nvSpPr>
          <p:cNvPr id="55" name="矩形 54"/>
          <p:cNvSpPr/>
          <p:nvPr/>
        </p:nvSpPr>
        <p:spPr>
          <a:xfrm>
            <a:off x="7828915" y="37992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16</a:t>
            </a:r>
            <a:endParaRPr lang="en-US" altLang="zh-CN" sz="1600" dirty="0">
              <a:latin typeface="微软雅黑" panose="020B0503020204020204" pitchFamily="34" charset="-122"/>
              <a:ea typeface="微软雅黑" panose="020B0503020204020204" pitchFamily="34" charset="-122"/>
            </a:endParaRPr>
          </a:p>
        </p:txBody>
      </p:sp>
      <p:sp>
        <p:nvSpPr>
          <p:cNvPr id="4" name="矩形 3"/>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阿里巴巴普惠体 B" panose="00020600040101010101" charset="-122"/>
                <a:ea typeface="阿里巴巴普惠体 B" panose="00020600040101010101" charset="-122"/>
              </a:rPr>
              <a:t>04</a:t>
            </a:r>
            <a:endParaRPr lang="en-US" altLang="zh-CN" dirty="0">
              <a:latin typeface="阿里巴巴普惠体 B" panose="00020600040101010101" charset="-122"/>
              <a:ea typeface="阿里巴巴普惠体 B" panose="00020600040101010101" charset="-122"/>
            </a:endParaRPr>
          </a:p>
        </p:txBody>
      </p:sp>
      <p:sp>
        <p:nvSpPr>
          <p:cNvPr id="2" name="矩形 1"/>
          <p:cNvSpPr/>
          <p:nvPr/>
        </p:nvSpPr>
        <p:spPr>
          <a:xfrm>
            <a:off x="835025" y="19132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01</a:t>
            </a:r>
            <a:endParaRPr lang="en-US" altLang="zh-CN" sz="1600" dirty="0">
              <a:latin typeface="微软雅黑" panose="020B0503020204020204" pitchFamily="34" charset="-122"/>
              <a:ea typeface="微软雅黑" panose="020B0503020204020204" pitchFamily="34" charset="-122"/>
            </a:endParaRPr>
          </a:p>
        </p:txBody>
      </p:sp>
      <p:sp>
        <p:nvSpPr>
          <p:cNvPr id="5" name="矩形 4"/>
          <p:cNvSpPr/>
          <p:nvPr/>
        </p:nvSpPr>
        <p:spPr>
          <a:xfrm>
            <a:off x="835025" y="25419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02</a:t>
            </a:r>
            <a:endParaRPr lang="en-US" altLang="zh-CN" sz="1600" dirty="0">
              <a:latin typeface="微软雅黑" panose="020B0503020204020204" pitchFamily="34" charset="-122"/>
              <a:ea typeface="微软雅黑" panose="020B0503020204020204" pitchFamily="34" charset="-122"/>
            </a:endParaRPr>
          </a:p>
        </p:txBody>
      </p:sp>
      <p:sp>
        <p:nvSpPr>
          <p:cNvPr id="6" name="矩形 5"/>
          <p:cNvSpPr/>
          <p:nvPr/>
        </p:nvSpPr>
        <p:spPr>
          <a:xfrm>
            <a:off x="835025" y="31705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03</a:t>
            </a:r>
            <a:endParaRPr lang="en-US" altLang="zh-CN" sz="1600" dirty="0">
              <a:latin typeface="微软雅黑" panose="020B0503020204020204" pitchFamily="34" charset="-122"/>
              <a:ea typeface="微软雅黑" panose="020B0503020204020204" pitchFamily="34" charset="-122"/>
            </a:endParaRPr>
          </a:p>
        </p:txBody>
      </p:sp>
      <p:sp>
        <p:nvSpPr>
          <p:cNvPr id="7" name="矩形 6"/>
          <p:cNvSpPr/>
          <p:nvPr/>
        </p:nvSpPr>
        <p:spPr>
          <a:xfrm>
            <a:off x="835025" y="37992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04</a:t>
            </a:r>
            <a:endParaRPr lang="en-US" altLang="zh-CN" sz="1600" dirty="0">
              <a:latin typeface="微软雅黑" panose="020B0503020204020204" pitchFamily="34" charset="-122"/>
              <a:ea typeface="微软雅黑" panose="020B0503020204020204" pitchFamily="34" charset="-122"/>
            </a:endParaRPr>
          </a:p>
        </p:txBody>
      </p:sp>
      <p:sp>
        <p:nvSpPr>
          <p:cNvPr id="9" name="矩形 8"/>
          <p:cNvSpPr/>
          <p:nvPr/>
        </p:nvSpPr>
        <p:spPr>
          <a:xfrm>
            <a:off x="835025" y="44278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05</a:t>
            </a:r>
            <a:endParaRPr lang="en-US" altLang="zh-CN" sz="1600" dirty="0">
              <a:latin typeface="微软雅黑" panose="020B0503020204020204" pitchFamily="34" charset="-122"/>
              <a:ea typeface="微软雅黑" panose="020B0503020204020204" pitchFamily="34" charset="-122"/>
            </a:endParaRPr>
          </a:p>
        </p:txBody>
      </p:sp>
      <p:sp>
        <p:nvSpPr>
          <p:cNvPr id="10" name="矩形 9"/>
          <p:cNvSpPr/>
          <p:nvPr/>
        </p:nvSpPr>
        <p:spPr>
          <a:xfrm>
            <a:off x="835025" y="505650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dirty="0">
                <a:latin typeface="微软雅黑" panose="020B0503020204020204" pitchFamily="34" charset="-122"/>
                <a:ea typeface="微软雅黑" panose="020B0503020204020204" pitchFamily="34" charset="-122"/>
              </a:rPr>
              <a:t>06</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燕尾形 27"/>
          <p:cNvSpPr/>
          <p:nvPr>
            <p:custDataLst>
              <p:tags r:id="rId1"/>
            </p:custDataLst>
          </p:nvPr>
        </p:nvSpPr>
        <p:spPr>
          <a:xfrm rot="10800000" flipH="1">
            <a:off x="7545070" y="4163060"/>
            <a:ext cx="1936750" cy="431800"/>
          </a:xfrm>
          <a:prstGeom prst="chevron">
            <a:avLst/>
          </a:prstGeom>
          <a:solidFill>
            <a:srgbClr val="BB5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p:custDataLst>
              <p:tags r:id="rId2"/>
            </p:custDataLst>
          </p:nvPr>
        </p:nvSpPr>
        <p:spPr>
          <a:xfrm rot="10800000" flipH="1">
            <a:off x="9565640" y="4163060"/>
            <a:ext cx="1936750" cy="431800"/>
          </a:xfrm>
          <a:prstGeom prst="chevron">
            <a:avLst/>
          </a:prstGeom>
          <a:solidFill>
            <a:srgbClr val="F3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2" name="文本框 23"/>
          <p:cNvSpPr txBox="1"/>
          <p:nvPr>
            <p:custDataLst>
              <p:tags r:id="rId3"/>
            </p:custDataLst>
          </p:nvPr>
        </p:nvSpPr>
        <p:spPr>
          <a:xfrm>
            <a:off x="3752215" y="4930775"/>
            <a:ext cx="1793875" cy="7270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获奖名单公布</a:t>
            </a:r>
            <a:endParaRPr lang="zh-CN" altLang="en-US" b="1" dirty="0">
              <a:solidFill>
                <a:schemeClr val="tx1"/>
              </a:solidFill>
              <a:latin typeface="阿里巴巴普惠体 R" panose="00020600040101010101" charset="-122"/>
              <a:ea typeface="阿里巴巴普惠体 R" panose="00020600040101010101" charset="-122"/>
            </a:endParaRPr>
          </a:p>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策划案现场决赛</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5" name="燕尾形 4"/>
          <p:cNvSpPr/>
          <p:nvPr>
            <p:custDataLst>
              <p:tags r:id="rId4"/>
            </p:custDataLst>
          </p:nvPr>
        </p:nvSpPr>
        <p:spPr>
          <a:xfrm>
            <a:off x="871220" y="2905760"/>
            <a:ext cx="1936750" cy="431800"/>
          </a:xfrm>
          <a:prstGeom prst="chevron">
            <a:avLst/>
          </a:prstGeom>
          <a:solidFill>
            <a:srgbClr val="727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燕尾形 30"/>
          <p:cNvSpPr/>
          <p:nvPr>
            <p:custDataLst>
              <p:tags r:id="rId5"/>
            </p:custDataLst>
          </p:nvPr>
        </p:nvSpPr>
        <p:spPr>
          <a:xfrm rot="10800000" flipH="1">
            <a:off x="1462405" y="4163060"/>
            <a:ext cx="1936750" cy="431800"/>
          </a:xfrm>
          <a:prstGeom prst="chevron">
            <a:avLst/>
          </a:prstGeom>
          <a:solidFill>
            <a:srgbClr val="727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34F56"/>
              </a:solidFill>
            </a:endParaRPr>
          </a:p>
        </p:txBody>
      </p:sp>
      <p:sp>
        <p:nvSpPr>
          <p:cNvPr id="134" name="文本框 23"/>
          <p:cNvSpPr txBox="1"/>
          <p:nvPr>
            <p:custDataLst>
              <p:tags r:id="rId6"/>
            </p:custDataLst>
          </p:nvPr>
        </p:nvSpPr>
        <p:spPr>
          <a:xfrm>
            <a:off x="919480" y="1867535"/>
            <a:ext cx="1287780" cy="4089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命题发布</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184" name="文本框 23"/>
          <p:cNvSpPr txBox="1"/>
          <p:nvPr>
            <p:custDataLst>
              <p:tags r:id="rId7"/>
            </p:custDataLst>
          </p:nvPr>
        </p:nvSpPr>
        <p:spPr>
          <a:xfrm>
            <a:off x="9841865" y="4930775"/>
            <a:ext cx="1188720" cy="7270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获奖作品</a:t>
            </a:r>
            <a:endParaRPr lang="zh-CN" altLang="en-US" b="1" dirty="0">
              <a:solidFill>
                <a:schemeClr val="tx1"/>
              </a:solidFill>
              <a:latin typeface="阿里巴巴普惠体 R" panose="00020600040101010101" charset="-122"/>
              <a:ea typeface="阿里巴巴普惠体 R" panose="00020600040101010101" charset="-122"/>
            </a:endParaRPr>
          </a:p>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网络展播</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88" name="文本框 87"/>
          <p:cNvSpPr txBox="1"/>
          <p:nvPr/>
        </p:nvSpPr>
        <p:spPr>
          <a:xfrm>
            <a:off x="1348740" y="2930525"/>
            <a:ext cx="907415"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Arial" panose="020B0604020202020204"/>
                <a:rtl val="0"/>
              </a:rPr>
              <a:t>1-3</a:t>
            </a:r>
            <a:r>
              <a:rPr lang="zh-CN" altLang="en-US" sz="2000" b="1" spc="0" baseline="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Arial" panose="020B0604020202020204"/>
              <a:rtl val="0"/>
            </a:endParaRPr>
          </a:p>
        </p:txBody>
      </p:sp>
      <p:sp>
        <p:nvSpPr>
          <p:cNvPr id="127" name="文本框 126"/>
          <p:cNvSpPr txBox="1"/>
          <p:nvPr/>
        </p:nvSpPr>
        <p:spPr>
          <a:xfrm>
            <a:off x="10116185" y="4189095"/>
            <a:ext cx="914400"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12</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cxnSp>
        <p:nvCxnSpPr>
          <p:cNvPr id="43" name="直接连接符 42"/>
          <p:cNvCxnSpPr/>
          <p:nvPr>
            <p:custDataLst>
              <p:tags r:id="rId8"/>
            </p:custDataLst>
          </p:nvPr>
        </p:nvCxnSpPr>
        <p:spPr>
          <a:xfrm>
            <a:off x="878840" y="2037715"/>
            <a:ext cx="6985" cy="868045"/>
          </a:xfrm>
          <a:prstGeom prst="line">
            <a:avLst/>
          </a:prstGeom>
          <a:ln w="12700">
            <a:solidFill>
              <a:srgbClr val="727F9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65" idx="4"/>
          </p:cNvCxnSpPr>
          <p:nvPr>
            <p:custDataLst>
              <p:tags r:id="rId9"/>
            </p:custDataLst>
          </p:nvPr>
        </p:nvCxnSpPr>
        <p:spPr>
          <a:xfrm flipH="1">
            <a:off x="1682750" y="4594860"/>
            <a:ext cx="635" cy="590550"/>
          </a:xfrm>
          <a:prstGeom prst="line">
            <a:avLst/>
          </a:prstGeom>
          <a:ln w="12700">
            <a:solidFill>
              <a:srgbClr val="727F9C"/>
            </a:solidFill>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a:off x="836295" y="2037715"/>
            <a:ext cx="90170" cy="90170"/>
          </a:xfrm>
          <a:prstGeom prst="ellipse">
            <a:avLst/>
          </a:prstGeom>
          <a:solidFill>
            <a:srgbClr val="727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65" name="椭圆 64"/>
          <p:cNvSpPr/>
          <p:nvPr/>
        </p:nvSpPr>
        <p:spPr>
          <a:xfrm>
            <a:off x="1637665" y="5095240"/>
            <a:ext cx="90170" cy="90170"/>
          </a:xfrm>
          <a:prstGeom prst="ellipse">
            <a:avLst/>
          </a:prstGeom>
          <a:solidFill>
            <a:srgbClr val="727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0" name="燕尾形 9"/>
          <p:cNvSpPr/>
          <p:nvPr>
            <p:custDataLst>
              <p:tags r:id="rId10"/>
            </p:custDataLst>
          </p:nvPr>
        </p:nvSpPr>
        <p:spPr>
          <a:xfrm>
            <a:off x="2902585" y="2905760"/>
            <a:ext cx="1936750" cy="431800"/>
          </a:xfrm>
          <a:prstGeom prst="chevron">
            <a:avLst/>
          </a:prstGeom>
          <a:solidFill>
            <a:srgbClr val="86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燕尾形 29"/>
          <p:cNvSpPr/>
          <p:nvPr>
            <p:custDataLst>
              <p:tags r:id="rId11"/>
            </p:custDataLst>
          </p:nvPr>
        </p:nvSpPr>
        <p:spPr>
          <a:xfrm rot="10800000" flipH="1">
            <a:off x="3493770" y="4163060"/>
            <a:ext cx="1936750" cy="431800"/>
          </a:xfrm>
          <a:prstGeom prst="chevron">
            <a:avLst/>
          </a:prstGeom>
          <a:solidFill>
            <a:srgbClr val="86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8" name="文本框 23"/>
          <p:cNvSpPr txBox="1"/>
          <p:nvPr>
            <p:custDataLst>
              <p:tags r:id="rId12"/>
            </p:custDataLst>
          </p:nvPr>
        </p:nvSpPr>
        <p:spPr>
          <a:xfrm>
            <a:off x="2941320" y="1866900"/>
            <a:ext cx="1784350" cy="4089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校园创意巡讲</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178" name="文本框 23"/>
          <p:cNvSpPr txBox="1"/>
          <p:nvPr>
            <p:custDataLst>
              <p:tags r:id="rId13"/>
            </p:custDataLst>
          </p:nvPr>
        </p:nvSpPr>
        <p:spPr>
          <a:xfrm>
            <a:off x="7806055" y="4930775"/>
            <a:ext cx="2146935" cy="10452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学科竞赛</a:t>
            </a:r>
            <a:endParaRPr lang="zh-CN" altLang="en-US" b="1" dirty="0">
              <a:solidFill>
                <a:schemeClr val="tx1"/>
              </a:solidFill>
              <a:latin typeface="阿里巴巴普惠体 R" panose="00020600040101010101" charset="-122"/>
              <a:ea typeface="阿里巴巴普惠体 R" panose="00020600040101010101" charset="-122"/>
            </a:endParaRPr>
          </a:p>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成果展示盛典</a:t>
            </a:r>
            <a:endParaRPr lang="zh-CN" altLang="en-US" b="1" dirty="0">
              <a:solidFill>
                <a:schemeClr val="tx1"/>
              </a:solidFill>
              <a:latin typeface="阿里巴巴普惠体 R" panose="00020600040101010101" charset="-122"/>
              <a:ea typeface="阿里巴巴普惠体 R" panose="00020600040101010101" charset="-122"/>
            </a:endParaRPr>
          </a:p>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第</a:t>
            </a:r>
            <a:r>
              <a:rPr lang="en-US" altLang="zh-CN" b="1" dirty="0">
                <a:solidFill>
                  <a:schemeClr val="tx1"/>
                </a:solidFill>
                <a:latin typeface="阿里巴巴普惠体 R" panose="00020600040101010101" charset="-122"/>
                <a:ea typeface="阿里巴巴普惠体 R" panose="00020600040101010101" charset="-122"/>
              </a:rPr>
              <a:t>18</a:t>
            </a:r>
            <a:r>
              <a:rPr lang="zh-CN" altLang="en-US" b="1" dirty="0">
                <a:solidFill>
                  <a:schemeClr val="tx1"/>
                </a:solidFill>
                <a:latin typeface="阿里巴巴普惠体 R" panose="00020600040101010101" charset="-122"/>
                <a:ea typeface="阿里巴巴普惠体 R" panose="00020600040101010101" charset="-122"/>
              </a:rPr>
              <a:t>届大广赛启动</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120" name="文本框 119"/>
          <p:cNvSpPr txBox="1"/>
          <p:nvPr/>
        </p:nvSpPr>
        <p:spPr>
          <a:xfrm>
            <a:off x="3411855" y="2930525"/>
            <a:ext cx="954405"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4-5</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sp>
        <p:nvSpPr>
          <p:cNvPr id="37" name="文本框 36"/>
          <p:cNvSpPr txBox="1"/>
          <p:nvPr/>
        </p:nvSpPr>
        <p:spPr>
          <a:xfrm>
            <a:off x="8098155" y="4189095"/>
            <a:ext cx="856615"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11</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cxnSp>
        <p:nvCxnSpPr>
          <p:cNvPr id="44" name="直接连接符 43"/>
          <p:cNvCxnSpPr/>
          <p:nvPr>
            <p:custDataLst>
              <p:tags r:id="rId14"/>
            </p:custDataLst>
          </p:nvPr>
        </p:nvCxnSpPr>
        <p:spPr>
          <a:xfrm>
            <a:off x="2906395" y="2037715"/>
            <a:ext cx="6985" cy="868045"/>
          </a:xfrm>
          <a:prstGeom prst="line">
            <a:avLst/>
          </a:prstGeom>
          <a:ln w="12700">
            <a:solidFill>
              <a:srgbClr val="866F9F"/>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endCxn id="66" idx="4"/>
          </p:cNvCxnSpPr>
          <p:nvPr>
            <p:custDataLst>
              <p:tags r:id="rId15"/>
            </p:custDataLst>
          </p:nvPr>
        </p:nvCxnSpPr>
        <p:spPr>
          <a:xfrm flipH="1">
            <a:off x="3707130" y="4594860"/>
            <a:ext cx="3810" cy="590550"/>
          </a:xfrm>
          <a:prstGeom prst="line">
            <a:avLst/>
          </a:prstGeom>
          <a:ln w="12700">
            <a:solidFill>
              <a:srgbClr val="866F9F"/>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2860675" y="2037715"/>
            <a:ext cx="90170" cy="90170"/>
          </a:xfrm>
          <a:prstGeom prst="ellipse">
            <a:avLst/>
          </a:prstGeom>
          <a:solidFill>
            <a:srgbClr val="86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66" name="椭圆 65"/>
          <p:cNvSpPr/>
          <p:nvPr/>
        </p:nvSpPr>
        <p:spPr>
          <a:xfrm>
            <a:off x="3662045" y="5095240"/>
            <a:ext cx="90170" cy="90170"/>
          </a:xfrm>
          <a:prstGeom prst="ellipse">
            <a:avLst/>
          </a:prstGeom>
          <a:solidFill>
            <a:srgbClr val="86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燕尾形 14"/>
          <p:cNvSpPr/>
          <p:nvPr>
            <p:custDataLst>
              <p:tags r:id="rId16"/>
            </p:custDataLst>
          </p:nvPr>
        </p:nvSpPr>
        <p:spPr>
          <a:xfrm>
            <a:off x="4927600" y="2905760"/>
            <a:ext cx="1936750" cy="431800"/>
          </a:xfrm>
          <a:prstGeom prst="chevron">
            <a:avLst/>
          </a:prstGeom>
          <a:solidFill>
            <a:srgbClr val="A46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燕尾形 28"/>
          <p:cNvSpPr/>
          <p:nvPr>
            <p:custDataLst>
              <p:tags r:id="rId17"/>
            </p:custDataLst>
          </p:nvPr>
        </p:nvSpPr>
        <p:spPr>
          <a:xfrm rot="10800000" flipH="1">
            <a:off x="5518785" y="4163060"/>
            <a:ext cx="1936750" cy="431800"/>
          </a:xfrm>
          <a:prstGeom prst="chevron">
            <a:avLst/>
          </a:prstGeom>
          <a:solidFill>
            <a:srgbClr val="A46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1" name="文本框 23"/>
          <p:cNvSpPr txBox="1"/>
          <p:nvPr>
            <p:custDataLst>
              <p:tags r:id="rId18"/>
            </p:custDataLst>
          </p:nvPr>
        </p:nvSpPr>
        <p:spPr>
          <a:xfrm>
            <a:off x="4975225" y="1866900"/>
            <a:ext cx="1754505" cy="7270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网上报名</a:t>
            </a:r>
            <a:endParaRPr lang="zh-CN" altLang="en-US" b="1" dirty="0">
              <a:solidFill>
                <a:schemeClr val="tx1"/>
              </a:solidFill>
              <a:latin typeface="阿里巴巴普惠体 R" panose="00020600040101010101" charset="-122"/>
              <a:ea typeface="阿里巴巴普惠体 R" panose="00020600040101010101" charset="-122"/>
            </a:endParaRPr>
          </a:p>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及提交</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180" name="文本框 23"/>
          <p:cNvSpPr txBox="1"/>
          <p:nvPr>
            <p:custDataLst>
              <p:tags r:id="rId19"/>
            </p:custDataLst>
          </p:nvPr>
        </p:nvSpPr>
        <p:spPr>
          <a:xfrm>
            <a:off x="5789930" y="4930775"/>
            <a:ext cx="1668780" cy="4089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网络人气奖</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121" name="文本框 120"/>
          <p:cNvSpPr txBox="1"/>
          <p:nvPr/>
        </p:nvSpPr>
        <p:spPr>
          <a:xfrm>
            <a:off x="5416550" y="2930525"/>
            <a:ext cx="980440"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5-6</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sp>
        <p:nvSpPr>
          <p:cNvPr id="39" name="文本框 38"/>
          <p:cNvSpPr txBox="1"/>
          <p:nvPr/>
        </p:nvSpPr>
        <p:spPr>
          <a:xfrm>
            <a:off x="6037580" y="4189095"/>
            <a:ext cx="857885"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10</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cxnSp>
        <p:nvCxnSpPr>
          <p:cNvPr id="45" name="直接连接符 44"/>
          <p:cNvCxnSpPr/>
          <p:nvPr>
            <p:custDataLst>
              <p:tags r:id="rId20"/>
            </p:custDataLst>
          </p:nvPr>
        </p:nvCxnSpPr>
        <p:spPr>
          <a:xfrm>
            <a:off x="4934585" y="2037715"/>
            <a:ext cx="6985" cy="868045"/>
          </a:xfrm>
          <a:prstGeom prst="line">
            <a:avLst/>
          </a:prstGeom>
          <a:ln w="12700">
            <a:solidFill>
              <a:srgbClr val="A46A8F"/>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67" idx="4"/>
          </p:cNvCxnSpPr>
          <p:nvPr>
            <p:custDataLst>
              <p:tags r:id="rId21"/>
            </p:custDataLst>
          </p:nvPr>
        </p:nvCxnSpPr>
        <p:spPr>
          <a:xfrm>
            <a:off x="5739130" y="4594860"/>
            <a:ext cx="0" cy="590550"/>
          </a:xfrm>
          <a:prstGeom prst="line">
            <a:avLst/>
          </a:prstGeom>
          <a:ln w="12700">
            <a:solidFill>
              <a:srgbClr val="A46A8F"/>
            </a:solidFill>
          </a:ln>
        </p:spPr>
        <p:style>
          <a:lnRef idx="1">
            <a:schemeClr val="accent1"/>
          </a:lnRef>
          <a:fillRef idx="0">
            <a:schemeClr val="accent1"/>
          </a:fillRef>
          <a:effectRef idx="0">
            <a:schemeClr val="accent1"/>
          </a:effectRef>
          <a:fontRef idx="minor">
            <a:schemeClr val="tx1"/>
          </a:fontRef>
        </p:style>
      </p:cxnSp>
      <p:sp>
        <p:nvSpPr>
          <p:cNvPr id="56" name="椭圆 55"/>
          <p:cNvSpPr/>
          <p:nvPr/>
        </p:nvSpPr>
        <p:spPr>
          <a:xfrm>
            <a:off x="4892675" y="2037715"/>
            <a:ext cx="90170" cy="90170"/>
          </a:xfrm>
          <a:prstGeom prst="ellipse">
            <a:avLst/>
          </a:prstGeom>
          <a:solidFill>
            <a:srgbClr val="A46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67" name="椭圆 66"/>
          <p:cNvSpPr/>
          <p:nvPr/>
        </p:nvSpPr>
        <p:spPr>
          <a:xfrm>
            <a:off x="5694045" y="5095240"/>
            <a:ext cx="90170" cy="90170"/>
          </a:xfrm>
          <a:prstGeom prst="ellipse">
            <a:avLst/>
          </a:prstGeom>
          <a:solidFill>
            <a:srgbClr val="A46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21" name="燕尾形 20"/>
          <p:cNvSpPr/>
          <p:nvPr>
            <p:custDataLst>
              <p:tags r:id="rId22"/>
            </p:custDataLst>
          </p:nvPr>
        </p:nvSpPr>
        <p:spPr>
          <a:xfrm>
            <a:off x="6953885" y="2905760"/>
            <a:ext cx="1936750" cy="431800"/>
          </a:xfrm>
          <a:prstGeom prst="chevron">
            <a:avLst/>
          </a:prstGeom>
          <a:solidFill>
            <a:srgbClr val="BB5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23"/>
          <p:cNvSpPr txBox="1"/>
          <p:nvPr>
            <p:custDataLst>
              <p:tags r:id="rId23"/>
            </p:custDataLst>
          </p:nvPr>
        </p:nvSpPr>
        <p:spPr>
          <a:xfrm>
            <a:off x="6990080" y="1866900"/>
            <a:ext cx="1699895" cy="4089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solidFill>
                  <a:schemeClr val="tx1"/>
                </a:solidFill>
                <a:latin typeface="阿里巴巴普惠体 R" panose="00020600040101010101" charset="-122"/>
                <a:ea typeface="阿里巴巴普惠体 R" panose="00020600040101010101" charset="-122"/>
              </a:rPr>
              <a:t>各赛区评选</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36" name="文本框 35"/>
          <p:cNvSpPr txBox="1"/>
          <p:nvPr/>
        </p:nvSpPr>
        <p:spPr>
          <a:xfrm>
            <a:off x="7482205" y="2930525"/>
            <a:ext cx="900430"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6-7</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sp>
        <p:nvSpPr>
          <p:cNvPr id="40" name="文本框 39"/>
          <p:cNvSpPr txBox="1"/>
          <p:nvPr/>
        </p:nvSpPr>
        <p:spPr>
          <a:xfrm>
            <a:off x="4035425" y="4189095"/>
            <a:ext cx="785495"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9</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cxnSp>
        <p:nvCxnSpPr>
          <p:cNvPr id="46" name="直接连接符 45"/>
          <p:cNvCxnSpPr/>
          <p:nvPr>
            <p:custDataLst>
              <p:tags r:id="rId24"/>
            </p:custDataLst>
          </p:nvPr>
        </p:nvCxnSpPr>
        <p:spPr>
          <a:xfrm>
            <a:off x="6957060" y="2037715"/>
            <a:ext cx="6985" cy="868045"/>
          </a:xfrm>
          <a:prstGeom prst="line">
            <a:avLst/>
          </a:prstGeom>
          <a:ln w="12700">
            <a:solidFill>
              <a:srgbClr val="BB5373"/>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endCxn id="68" idx="4"/>
          </p:cNvCxnSpPr>
          <p:nvPr>
            <p:custDataLst>
              <p:tags r:id="rId25"/>
            </p:custDataLst>
          </p:nvPr>
        </p:nvCxnSpPr>
        <p:spPr>
          <a:xfrm>
            <a:off x="7767955" y="4594860"/>
            <a:ext cx="635" cy="590550"/>
          </a:xfrm>
          <a:prstGeom prst="line">
            <a:avLst/>
          </a:prstGeom>
          <a:ln w="12700">
            <a:solidFill>
              <a:srgbClr val="BB5373"/>
            </a:solidFill>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6915785" y="2037715"/>
            <a:ext cx="90170" cy="90170"/>
          </a:xfrm>
          <a:prstGeom prst="ellipse">
            <a:avLst/>
          </a:prstGeom>
          <a:solidFill>
            <a:srgbClr val="BB5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68" name="椭圆 67"/>
          <p:cNvSpPr/>
          <p:nvPr/>
        </p:nvSpPr>
        <p:spPr>
          <a:xfrm>
            <a:off x="7723505" y="5095240"/>
            <a:ext cx="90170" cy="90170"/>
          </a:xfrm>
          <a:prstGeom prst="ellipse">
            <a:avLst/>
          </a:prstGeom>
          <a:solidFill>
            <a:srgbClr val="BB5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24" name="燕尾形 23"/>
          <p:cNvSpPr/>
          <p:nvPr>
            <p:custDataLst>
              <p:tags r:id="rId26"/>
            </p:custDataLst>
          </p:nvPr>
        </p:nvSpPr>
        <p:spPr>
          <a:xfrm>
            <a:off x="8974455" y="2905760"/>
            <a:ext cx="1936750" cy="431800"/>
          </a:xfrm>
          <a:prstGeom prst="chevron">
            <a:avLst/>
          </a:prstGeom>
          <a:solidFill>
            <a:srgbClr val="F3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23"/>
          <p:cNvSpPr txBox="1"/>
          <p:nvPr>
            <p:custDataLst>
              <p:tags r:id="rId27"/>
            </p:custDataLst>
          </p:nvPr>
        </p:nvSpPr>
        <p:spPr>
          <a:xfrm>
            <a:off x="9008110" y="1866900"/>
            <a:ext cx="1816735" cy="4089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latin typeface="阿里巴巴普惠体 R" panose="00020600040101010101" charset="-122"/>
                <a:ea typeface="阿里巴巴普惠体 R" panose="00020600040101010101" charset="-122"/>
                <a:sym typeface="+mn-ea"/>
              </a:rPr>
              <a:t>全国总评审</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38" name="文本框 23"/>
          <p:cNvSpPr txBox="1"/>
          <p:nvPr>
            <p:custDataLst>
              <p:tags r:id="rId28"/>
            </p:custDataLst>
          </p:nvPr>
        </p:nvSpPr>
        <p:spPr>
          <a:xfrm>
            <a:off x="1731645" y="4930775"/>
            <a:ext cx="1638300" cy="82105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15000"/>
              </a:lnSpc>
              <a:spcBef>
                <a:spcPts val="0"/>
              </a:spcBef>
              <a:spcAft>
                <a:spcPts val="0"/>
              </a:spcAft>
            </a:pPr>
            <a:r>
              <a:rPr lang="zh-CN" altLang="en-US" b="1" dirty="0">
                <a:latin typeface="阿里巴巴普惠体 R" panose="00020600040101010101" charset="-122"/>
                <a:ea typeface="阿里巴巴普惠体 R" panose="00020600040101010101" charset="-122"/>
                <a:sym typeface="+mn-ea"/>
              </a:rPr>
              <a:t>获奖作品公示</a:t>
            </a:r>
            <a:endParaRPr lang="zh-CN" altLang="en-US" b="1" dirty="0">
              <a:solidFill>
                <a:schemeClr val="tx1"/>
              </a:solidFill>
              <a:latin typeface="阿里巴巴普惠体 R" panose="00020600040101010101" charset="-122"/>
              <a:ea typeface="阿里巴巴普惠体 R" panose="00020600040101010101" charset="-122"/>
            </a:endParaRPr>
          </a:p>
          <a:p>
            <a:pPr algn="l">
              <a:lnSpc>
                <a:spcPct val="115000"/>
              </a:lnSpc>
              <a:spcBef>
                <a:spcPts val="0"/>
              </a:spcBef>
              <a:spcAft>
                <a:spcPts val="0"/>
              </a:spcAft>
            </a:pPr>
            <a:r>
              <a:rPr lang="zh-CN" altLang="en-US" b="1" dirty="0">
                <a:latin typeface="阿里巴巴普惠体 R" panose="00020600040101010101" charset="-122"/>
                <a:ea typeface="阿里巴巴普惠体 R" panose="00020600040101010101" charset="-122"/>
                <a:sym typeface="+mn-ea"/>
              </a:rPr>
              <a:t>复活赛</a:t>
            </a:r>
            <a:endParaRPr lang="zh-CN" altLang="en-US" b="1" dirty="0">
              <a:solidFill>
                <a:schemeClr val="tx1"/>
              </a:solidFill>
              <a:latin typeface="阿里巴巴普惠体 R" panose="00020600040101010101" charset="-122"/>
              <a:ea typeface="阿里巴巴普惠体 R" panose="00020600040101010101" charset="-122"/>
            </a:endParaRPr>
          </a:p>
        </p:txBody>
      </p:sp>
      <p:sp>
        <p:nvSpPr>
          <p:cNvPr id="126" name="文本框 125"/>
          <p:cNvSpPr txBox="1"/>
          <p:nvPr/>
        </p:nvSpPr>
        <p:spPr>
          <a:xfrm>
            <a:off x="9444990" y="2930525"/>
            <a:ext cx="972820"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7-8</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sp>
        <p:nvSpPr>
          <p:cNvPr id="59" name="文本框 58"/>
          <p:cNvSpPr txBox="1"/>
          <p:nvPr/>
        </p:nvSpPr>
        <p:spPr>
          <a:xfrm>
            <a:off x="1950085" y="4189095"/>
            <a:ext cx="999490" cy="398780"/>
          </a:xfrm>
          <a:prstGeom prst="rect">
            <a:avLst/>
          </a:prstGeom>
          <a:noFill/>
        </p:spPr>
        <p:txBody>
          <a:bodyPr wrap="square" rtlCol="0">
            <a:spAutoFit/>
          </a:bodyPr>
          <a:p>
            <a:pPr algn="ctr"/>
            <a:r>
              <a:rPr lang="en-US" altLang="zh-CN"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8-9</a:t>
            </a:r>
            <a:r>
              <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rPr>
              <a:t>月</a:t>
            </a:r>
            <a:endParaRPr lang="zh-CN" altLang="en-US" sz="2000" b="1" spc="0" baseline="0" dirty="0">
              <a:solidFill>
                <a:schemeClr val="bg1"/>
              </a:solidFill>
              <a:latin typeface="阿里巴巴普惠体 R" panose="00020600040101010101" charset="-122"/>
              <a:ea typeface="阿里巴巴普惠体 R" panose="00020600040101010101" charset="-122"/>
              <a:cs typeface="Arial" panose="020B0604020202020204"/>
              <a:sym typeface="Arial" panose="020B0604020202020204"/>
              <a:rtl val="0"/>
            </a:endParaRPr>
          </a:p>
        </p:txBody>
      </p:sp>
      <p:cxnSp>
        <p:nvCxnSpPr>
          <p:cNvPr id="47" name="直接连接符 46"/>
          <p:cNvCxnSpPr/>
          <p:nvPr>
            <p:custDataLst>
              <p:tags r:id="rId29"/>
            </p:custDataLst>
          </p:nvPr>
        </p:nvCxnSpPr>
        <p:spPr>
          <a:xfrm>
            <a:off x="8980805" y="2037715"/>
            <a:ext cx="6985" cy="868045"/>
          </a:xfrm>
          <a:prstGeom prst="line">
            <a:avLst/>
          </a:prstGeom>
          <a:ln w="12700">
            <a:solidFill>
              <a:srgbClr val="F34F56"/>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69" idx="4"/>
          </p:cNvCxnSpPr>
          <p:nvPr>
            <p:custDataLst>
              <p:tags r:id="rId30"/>
            </p:custDataLst>
          </p:nvPr>
        </p:nvCxnSpPr>
        <p:spPr>
          <a:xfrm>
            <a:off x="9785350" y="4594860"/>
            <a:ext cx="6350" cy="590550"/>
          </a:xfrm>
          <a:prstGeom prst="line">
            <a:avLst/>
          </a:prstGeom>
          <a:ln w="12700">
            <a:solidFill>
              <a:srgbClr val="F34F56"/>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8945245" y="2037715"/>
            <a:ext cx="90170" cy="90170"/>
          </a:xfrm>
          <a:prstGeom prst="ellipse">
            <a:avLst/>
          </a:prstGeom>
          <a:solidFill>
            <a:srgbClr val="F3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69" name="椭圆 68"/>
          <p:cNvSpPr/>
          <p:nvPr/>
        </p:nvSpPr>
        <p:spPr>
          <a:xfrm>
            <a:off x="9746615" y="5095240"/>
            <a:ext cx="90170" cy="90170"/>
          </a:xfrm>
          <a:prstGeom prst="ellipse">
            <a:avLst/>
          </a:prstGeom>
          <a:solidFill>
            <a:srgbClr val="F3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71" name="文本框 70"/>
          <p:cNvSpPr txBox="1"/>
          <p:nvPr/>
        </p:nvSpPr>
        <p:spPr>
          <a:xfrm>
            <a:off x="695325" y="191770"/>
            <a:ext cx="35725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参赛相关信息</a:t>
            </a:r>
            <a:endParaRPr lang="en-US" altLang="zh-CN" b="1" dirty="0">
              <a:latin typeface="微软雅黑" panose="020B0503020204020204" pitchFamily="34" charset="-122"/>
              <a:ea typeface="微软雅黑" panose="020B0503020204020204" pitchFamily="34" charset="-122"/>
            </a:endParaRPr>
          </a:p>
        </p:txBody>
      </p:sp>
      <p:sp>
        <p:nvSpPr>
          <p:cNvPr id="72" name="矩形 71"/>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阿里巴巴普惠体 B" panose="00020600040101010101" charset="-122"/>
                <a:ea typeface="阿里巴巴普惠体 B" panose="00020600040101010101" charset="-122"/>
              </a:rPr>
              <a:t>04</a:t>
            </a:r>
            <a:endParaRPr lang="en-US" altLang="zh-CN" dirty="0">
              <a:latin typeface="阿里巴巴普惠体 B" panose="00020600040101010101" charset="-122"/>
              <a:ea typeface="阿里巴巴普惠体 B" panose="00020600040101010101" charset="-122"/>
            </a:endParaRPr>
          </a:p>
        </p:txBody>
      </p:sp>
      <p:sp>
        <p:nvSpPr>
          <p:cNvPr id="73" name="标题 1"/>
          <p:cNvSpPr txBox="1"/>
          <p:nvPr>
            <p:custDataLst>
              <p:tags r:id="rId31"/>
            </p:custDataLst>
          </p:nvPr>
        </p:nvSpPr>
        <p:spPr>
          <a:xfrm>
            <a:off x="800100" y="923925"/>
            <a:ext cx="2235200"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赛程安排</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down)">
                                      <p:cBhvr>
                                        <p:cTn id="1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custDataLst>
              <p:tags r:id="rId1"/>
            </p:custDataLst>
          </p:nvPr>
        </p:nvSpPr>
        <p:spPr>
          <a:xfrm>
            <a:off x="800100" y="923925"/>
            <a:ext cx="2099310" cy="786130"/>
          </a:xfrm>
          <a:prstGeom prst="rect">
            <a:avLst/>
          </a:prstGeom>
          <a:noFill/>
          <a:ln>
            <a:noFill/>
          </a:ln>
        </p:spPr>
        <p:txBody>
          <a:bodyPr vert="horz" wrap="none" lIns="0" tIns="0" rIns="0" bIns="0" rtlCol="0" anchor="ctr"/>
          <a:lstStyle/>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作品类别</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2" name="文本框 1"/>
          <p:cNvSpPr txBox="1"/>
          <p:nvPr/>
        </p:nvSpPr>
        <p:spPr>
          <a:xfrm>
            <a:off x="2814955" y="1196340"/>
            <a:ext cx="7014210" cy="371475"/>
          </a:xfrm>
          <a:prstGeom prst="rect">
            <a:avLst/>
          </a:prstGeom>
          <a:noFill/>
        </p:spPr>
        <p:txBody>
          <a:bodyPr wrap="square" rtlCol="0" anchor="t">
            <a:noAutofit/>
          </a:bodyPr>
          <a:p>
            <a:pPr algn="l"/>
            <a:r>
              <a:rPr lang="zh-CN" altLang="en-US" b="1">
                <a:solidFill>
                  <a:srgbClr val="00B050"/>
                </a:solidFill>
                <a:latin typeface="阿里巴巴普惠体 R" panose="00020600040101010101" charset="-122"/>
                <a:ea typeface="阿里巴巴普惠体 R" panose="00020600040101010101" charset="-122"/>
                <a:cs typeface="阿里巴巴普惠体 R" panose="00020600040101010101" charset="-122"/>
              </a:rPr>
              <a:t>注：绿色字为</a:t>
            </a:r>
            <a:r>
              <a:rPr lang="en-US" altLang="zh-CN" b="1">
                <a:solidFill>
                  <a:srgbClr val="00B050"/>
                </a:solidFill>
                <a:latin typeface="阿里巴巴普惠体 R" panose="00020600040101010101" charset="-122"/>
                <a:ea typeface="阿里巴巴普惠体 R" panose="00020600040101010101" charset="-122"/>
                <a:cs typeface="阿里巴巴普惠体 R" panose="00020600040101010101" charset="-122"/>
              </a:rPr>
              <a:t>17</a:t>
            </a:r>
            <a:r>
              <a:rPr lang="zh-CN" altLang="en-US" b="1">
                <a:solidFill>
                  <a:srgbClr val="00B050"/>
                </a:solidFill>
                <a:latin typeface="阿里巴巴普惠体 R" panose="00020600040101010101" charset="-122"/>
                <a:ea typeface="阿里巴巴普惠体 R" panose="00020600040101010101" charset="-122"/>
                <a:cs typeface="阿里巴巴普惠体 R" panose="00020600040101010101" charset="-122"/>
              </a:rPr>
              <a:t>届类别变化</a:t>
            </a:r>
            <a:endParaRPr lang="zh-CN" altLang="en-US" b="1">
              <a:solidFill>
                <a:srgbClr val="00B050"/>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36" name="矩形 35"/>
          <p:cNvSpPr/>
          <p:nvPr/>
        </p:nvSpPr>
        <p:spPr>
          <a:xfrm>
            <a:off x="800100" y="5600700"/>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F</a:t>
            </a:r>
            <a:endParaRPr lang="en-US" altLang="zh-CN" dirty="0">
              <a:latin typeface="阿里巴巴普惠体 M" panose="00020600040101010101" charset="-122"/>
              <a:ea typeface="阿里巴巴普惠体 M" panose="00020600040101010101" charset="-122"/>
            </a:endParaRPr>
          </a:p>
        </p:txBody>
      </p:sp>
      <p:sp>
        <p:nvSpPr>
          <p:cNvPr id="31" name="文本框 30"/>
          <p:cNvSpPr txBox="1"/>
          <p:nvPr/>
        </p:nvSpPr>
        <p:spPr>
          <a:xfrm>
            <a:off x="1335405" y="1797050"/>
            <a:ext cx="4725670" cy="68961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平面类</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a:t>
            </a:r>
            <a:r>
              <a:rPr lang="en-US" altLang="zh-CN" sz="1500">
                <a:latin typeface="阿里巴巴普惠体 R" panose="00020600040101010101" charset="-122"/>
                <a:ea typeface="阿里巴巴普惠体 R" panose="00020600040101010101" charset="-122"/>
              </a:rPr>
              <a:t>Aa </a:t>
            </a:r>
            <a:r>
              <a:rPr lang="zh-CN" altLang="en-US" sz="1500">
                <a:latin typeface="阿里巴巴普惠体 R" panose="00020600040101010101" charset="-122"/>
                <a:ea typeface="阿里巴巴普惠体 R" panose="00020600040101010101" charset="-122"/>
              </a:rPr>
              <a:t>平面广告、</a:t>
            </a:r>
            <a:r>
              <a:rPr lang="en-US" altLang="zh-CN" sz="1500">
                <a:latin typeface="阿里巴巴普惠体 R" panose="00020600040101010101" charset="-122"/>
                <a:ea typeface="阿里巴巴普惠体 R" panose="00020600040101010101" charset="-122"/>
              </a:rPr>
              <a:t>Ab </a:t>
            </a:r>
            <a:r>
              <a:rPr lang="zh-CN" altLang="en-US" sz="1500">
                <a:latin typeface="阿里巴巴普惠体 R" panose="00020600040101010101" charset="-122"/>
                <a:ea typeface="阿里巴巴普惠体 R" panose="00020600040101010101" charset="-122"/>
              </a:rPr>
              <a:t>产品与包装、</a:t>
            </a:r>
            <a:r>
              <a:rPr lang="en-US" altLang="zh-CN" sz="1500">
                <a:latin typeface="阿里巴巴普惠体 R" panose="00020600040101010101" charset="-122"/>
                <a:ea typeface="阿里巴巴普惠体 R" panose="00020600040101010101" charset="-122"/>
              </a:rPr>
              <a:t>Ac IP</a:t>
            </a:r>
            <a:r>
              <a:rPr lang="zh-CN" altLang="en-US" sz="1500">
                <a:latin typeface="阿里巴巴普惠体 R" panose="00020600040101010101" charset="-122"/>
                <a:ea typeface="阿里巴巴普惠体 R" panose="00020600040101010101" charset="-122"/>
              </a:rPr>
              <a:t>与创意周边</a:t>
            </a:r>
            <a:r>
              <a:rPr lang="zh-CN" altLang="en-US" sz="1500">
                <a:latin typeface="阿里巴巴普惠体 R" panose="00020600040101010101" charset="-122"/>
                <a:ea typeface="阿里巴巴普惠体 R" panose="00020600040101010101" charset="-122"/>
              </a:rPr>
              <a:t>）</a:t>
            </a:r>
            <a:endParaRPr lang="zh-CN" altLang="en-US" sz="1500">
              <a:latin typeface="阿里巴巴普惠体 R" panose="00020600040101010101" charset="-122"/>
              <a:ea typeface="阿里巴巴普惠体 R" panose="00020600040101010101" charset="-122"/>
            </a:endParaRPr>
          </a:p>
        </p:txBody>
      </p:sp>
      <p:sp>
        <p:nvSpPr>
          <p:cNvPr id="8" name="矩形 7"/>
          <p:cNvSpPr/>
          <p:nvPr/>
        </p:nvSpPr>
        <p:spPr>
          <a:xfrm>
            <a:off x="800100" y="188912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A</a:t>
            </a:r>
            <a:endParaRPr lang="en-US" altLang="zh-CN" dirty="0">
              <a:latin typeface="阿里巴巴普惠体 M" panose="00020600040101010101" charset="-122"/>
              <a:ea typeface="阿里巴巴普惠体 M" panose="00020600040101010101" charset="-122"/>
            </a:endParaRPr>
          </a:p>
        </p:txBody>
      </p:sp>
      <p:sp>
        <p:nvSpPr>
          <p:cNvPr id="32" name="矩形 31"/>
          <p:cNvSpPr/>
          <p:nvPr/>
        </p:nvSpPr>
        <p:spPr>
          <a:xfrm>
            <a:off x="800100" y="2631440"/>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B</a:t>
            </a:r>
            <a:endParaRPr lang="en-US" altLang="zh-CN" dirty="0">
              <a:latin typeface="阿里巴巴普惠体 M" panose="00020600040101010101" charset="-122"/>
              <a:ea typeface="阿里巴巴普惠体 M" panose="00020600040101010101" charset="-122"/>
            </a:endParaRPr>
          </a:p>
        </p:txBody>
      </p:sp>
      <p:sp>
        <p:nvSpPr>
          <p:cNvPr id="33" name="矩形 32"/>
          <p:cNvSpPr/>
          <p:nvPr/>
        </p:nvSpPr>
        <p:spPr>
          <a:xfrm>
            <a:off x="800100" y="337375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C</a:t>
            </a:r>
            <a:endParaRPr lang="en-US" altLang="zh-CN" dirty="0">
              <a:latin typeface="阿里巴巴普惠体 M" panose="00020600040101010101" charset="-122"/>
              <a:ea typeface="阿里巴巴普惠体 M" panose="00020600040101010101" charset="-122"/>
            </a:endParaRPr>
          </a:p>
        </p:txBody>
      </p:sp>
      <p:sp>
        <p:nvSpPr>
          <p:cNvPr id="34" name="矩形 33"/>
          <p:cNvSpPr/>
          <p:nvPr/>
        </p:nvSpPr>
        <p:spPr>
          <a:xfrm>
            <a:off x="800100" y="4110990"/>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D</a:t>
            </a:r>
            <a:endParaRPr lang="en-US" altLang="zh-CN" dirty="0">
              <a:latin typeface="阿里巴巴普惠体 M" panose="00020600040101010101" charset="-122"/>
              <a:ea typeface="阿里巴巴普惠体 M" panose="00020600040101010101" charset="-122"/>
            </a:endParaRPr>
          </a:p>
        </p:txBody>
      </p:sp>
      <p:sp>
        <p:nvSpPr>
          <p:cNvPr id="35" name="矩形 34"/>
          <p:cNvSpPr/>
          <p:nvPr/>
        </p:nvSpPr>
        <p:spPr>
          <a:xfrm>
            <a:off x="800100" y="485711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E</a:t>
            </a:r>
            <a:endParaRPr lang="en-US" altLang="zh-CN" dirty="0">
              <a:latin typeface="阿里巴巴普惠体 M" panose="00020600040101010101" charset="-122"/>
              <a:ea typeface="阿里巴巴普惠体 M" panose="00020600040101010101" charset="-122"/>
            </a:endParaRPr>
          </a:p>
        </p:txBody>
      </p:sp>
      <p:sp>
        <p:nvSpPr>
          <p:cNvPr id="67" name="文本框 66"/>
          <p:cNvSpPr txBox="1"/>
          <p:nvPr/>
        </p:nvSpPr>
        <p:spPr>
          <a:xfrm>
            <a:off x="1335405" y="2531110"/>
            <a:ext cx="4243705" cy="68961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视频类</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a:t>
            </a:r>
            <a:r>
              <a:rPr lang="en-US" altLang="zh-CN" sz="1500">
                <a:latin typeface="阿里巴巴普惠体 R" panose="00020600040101010101" charset="-122"/>
                <a:ea typeface="阿里巴巴普惠体 R" panose="00020600040101010101" charset="-122"/>
              </a:rPr>
              <a:t>Ba </a:t>
            </a:r>
            <a:r>
              <a:rPr lang="zh-CN" altLang="en-US" sz="1500">
                <a:latin typeface="阿里巴巴普惠体 R" panose="00020600040101010101" charset="-122"/>
                <a:ea typeface="阿里巴巴普惠体 R" panose="00020600040101010101" charset="-122"/>
              </a:rPr>
              <a:t>影视广告、</a:t>
            </a:r>
            <a:r>
              <a:rPr lang="en-US" altLang="zh-CN" sz="1500">
                <a:latin typeface="阿里巴巴普惠体 R" panose="00020600040101010101" charset="-122"/>
                <a:ea typeface="阿里巴巴普惠体 R" panose="00020600040101010101" charset="-122"/>
              </a:rPr>
              <a:t>Bb </a:t>
            </a:r>
            <a:r>
              <a:rPr lang="zh-CN" altLang="en-US" sz="1500">
                <a:latin typeface="阿里巴巴普惠体 R" panose="00020600040101010101" charset="-122"/>
                <a:ea typeface="阿里巴巴普惠体 R" panose="00020600040101010101" charset="-122"/>
              </a:rPr>
              <a:t>微电影广告、</a:t>
            </a:r>
            <a:r>
              <a:rPr lang="en-US" altLang="zh-CN" sz="1500">
                <a:latin typeface="阿里巴巴普惠体 R" panose="00020600040101010101" charset="-122"/>
                <a:ea typeface="阿里巴巴普惠体 R" panose="00020600040101010101" charset="-122"/>
              </a:rPr>
              <a:t>Bc </a:t>
            </a:r>
            <a:r>
              <a:rPr lang="zh-CN" altLang="en-US" sz="1500">
                <a:latin typeface="阿里巴巴普惠体 R" panose="00020600040101010101" charset="-122"/>
                <a:ea typeface="阿里巴巴普惠体 R" panose="00020600040101010101" charset="-122"/>
              </a:rPr>
              <a:t>短视频）</a:t>
            </a:r>
            <a:endParaRPr lang="zh-CN" altLang="en-US" sz="1500">
              <a:latin typeface="阿里巴巴普惠体 R" panose="00020600040101010101" charset="-122"/>
              <a:ea typeface="阿里巴巴普惠体 R" panose="00020600040101010101" charset="-122"/>
            </a:endParaRPr>
          </a:p>
        </p:txBody>
      </p:sp>
      <p:sp>
        <p:nvSpPr>
          <p:cNvPr id="68" name="文本框 67"/>
          <p:cNvSpPr txBox="1"/>
          <p:nvPr/>
        </p:nvSpPr>
        <p:spPr>
          <a:xfrm>
            <a:off x="1335405" y="4010660"/>
            <a:ext cx="3483610" cy="68961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互动类</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（移动端</a:t>
            </a:r>
            <a:r>
              <a:rPr lang="en-US" altLang="zh-CN" sz="1500">
                <a:latin typeface="阿里巴巴普惠体 R" panose="00020600040101010101" charset="-122"/>
                <a:ea typeface="阿里巴巴普惠体 R" panose="00020600040101010101" charset="-122"/>
              </a:rPr>
              <a:t>H5</a:t>
            </a:r>
            <a:r>
              <a:rPr lang="zh-CN" altLang="en-US" sz="1500">
                <a:latin typeface="阿里巴巴普惠体 R" panose="00020600040101010101" charset="-122"/>
                <a:ea typeface="阿里巴巴普惠体 R" panose="00020600040101010101" charset="-122"/>
              </a:rPr>
              <a:t>广告、场景互动广告）</a:t>
            </a:r>
            <a:endParaRPr lang="zh-CN" altLang="en-US" sz="1500">
              <a:latin typeface="阿里巴巴普惠体 R" panose="00020600040101010101" charset="-122"/>
              <a:ea typeface="阿里巴巴普惠体 R" panose="00020600040101010101" charset="-122"/>
            </a:endParaRPr>
          </a:p>
        </p:txBody>
      </p:sp>
      <p:sp>
        <p:nvSpPr>
          <p:cNvPr id="69" name="文本框 68"/>
          <p:cNvSpPr txBox="1"/>
          <p:nvPr/>
        </p:nvSpPr>
        <p:spPr>
          <a:xfrm>
            <a:off x="1335405" y="3396615"/>
            <a:ext cx="1276350" cy="36576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动画类</a:t>
            </a:r>
            <a:endParaRPr lang="zh-CN" altLang="en-US" sz="1500">
              <a:latin typeface="阿里巴巴普惠体 R" panose="00020600040101010101" charset="-122"/>
              <a:ea typeface="阿里巴巴普惠体 R" panose="00020600040101010101" charset="-122"/>
            </a:endParaRPr>
          </a:p>
        </p:txBody>
      </p:sp>
      <p:sp>
        <p:nvSpPr>
          <p:cNvPr id="70" name="文本框 69"/>
          <p:cNvSpPr txBox="1"/>
          <p:nvPr/>
        </p:nvSpPr>
        <p:spPr>
          <a:xfrm>
            <a:off x="1335405" y="4890770"/>
            <a:ext cx="1276350" cy="36576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广播类</a:t>
            </a:r>
            <a:endParaRPr lang="zh-CN" altLang="en-US" sz="1500">
              <a:latin typeface="阿里巴巴普惠体 R" panose="00020600040101010101" charset="-122"/>
              <a:ea typeface="阿里巴巴普惠体 R" panose="00020600040101010101" charset="-122"/>
            </a:endParaRPr>
          </a:p>
        </p:txBody>
      </p:sp>
      <p:sp>
        <p:nvSpPr>
          <p:cNvPr id="71" name="文本框 70"/>
          <p:cNvSpPr txBox="1"/>
          <p:nvPr/>
        </p:nvSpPr>
        <p:spPr>
          <a:xfrm>
            <a:off x="1335405" y="5626100"/>
            <a:ext cx="1276350" cy="36576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策划案类</a:t>
            </a:r>
            <a:endParaRPr lang="zh-CN" altLang="en-US" sz="1500">
              <a:latin typeface="阿里巴巴普惠体 R" panose="00020600040101010101" charset="-122"/>
              <a:ea typeface="阿里巴巴普惠体 R" panose="00020600040101010101" charset="-122"/>
            </a:endParaRPr>
          </a:p>
        </p:txBody>
      </p:sp>
      <p:sp>
        <p:nvSpPr>
          <p:cNvPr id="87" name="文本框 86"/>
          <p:cNvSpPr txBox="1"/>
          <p:nvPr/>
        </p:nvSpPr>
        <p:spPr>
          <a:xfrm>
            <a:off x="6864985" y="1793875"/>
            <a:ext cx="3465195" cy="68961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文案类</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a:t>
            </a:r>
            <a:r>
              <a:rPr lang="zh-CN" altLang="en-US" sz="1500" b="1">
                <a:solidFill>
                  <a:srgbClr val="00B050"/>
                </a:solidFill>
                <a:latin typeface="阿里巴巴普惠体 R" panose="00020600040101010101" charset="-122"/>
                <a:ea typeface="阿里巴巴普惠体 R" panose="00020600040101010101" charset="-122"/>
              </a:rPr>
              <a:t>长文案、创意脚本</a:t>
            </a:r>
            <a:r>
              <a:rPr lang="zh-CN" altLang="en-US" sz="1500">
                <a:latin typeface="阿里巴巴普惠体 R" panose="00020600040101010101" charset="-122"/>
                <a:ea typeface="阿里巴巴普惠体 R" panose="00020600040101010101" charset="-122"/>
              </a:rPr>
              <a:t>）</a:t>
            </a:r>
            <a:endParaRPr lang="zh-CN" altLang="en-US" sz="1500">
              <a:latin typeface="阿里巴巴普惠体 R" panose="00020600040101010101" charset="-122"/>
              <a:ea typeface="阿里巴巴普惠体 R" panose="00020600040101010101" charset="-122"/>
            </a:endParaRPr>
          </a:p>
        </p:txBody>
      </p:sp>
      <p:sp>
        <p:nvSpPr>
          <p:cNvPr id="88" name="矩形 87"/>
          <p:cNvSpPr/>
          <p:nvPr/>
        </p:nvSpPr>
        <p:spPr>
          <a:xfrm>
            <a:off x="6329680" y="1885950"/>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G</a:t>
            </a:r>
            <a:endParaRPr lang="en-US" altLang="zh-CN" dirty="0">
              <a:latin typeface="阿里巴巴普惠体 M" panose="00020600040101010101" charset="-122"/>
              <a:ea typeface="阿里巴巴普惠体 M" panose="00020600040101010101" charset="-122"/>
            </a:endParaRPr>
          </a:p>
        </p:txBody>
      </p:sp>
      <p:sp>
        <p:nvSpPr>
          <p:cNvPr id="89" name="矩形 88"/>
          <p:cNvSpPr/>
          <p:nvPr/>
        </p:nvSpPr>
        <p:spPr>
          <a:xfrm>
            <a:off x="6329680" y="262826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H</a:t>
            </a:r>
            <a:endParaRPr lang="en-US" altLang="zh-CN" dirty="0">
              <a:latin typeface="阿里巴巴普惠体 M" panose="00020600040101010101" charset="-122"/>
              <a:ea typeface="阿里巴巴普惠体 M" panose="00020600040101010101" charset="-122"/>
            </a:endParaRPr>
          </a:p>
        </p:txBody>
      </p:sp>
      <p:sp>
        <p:nvSpPr>
          <p:cNvPr id="90" name="矩形 89"/>
          <p:cNvSpPr/>
          <p:nvPr/>
        </p:nvSpPr>
        <p:spPr>
          <a:xfrm>
            <a:off x="6329680" y="3370580"/>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I</a:t>
            </a:r>
            <a:endParaRPr lang="en-US" altLang="zh-CN" dirty="0">
              <a:latin typeface="阿里巴巴普惠体 M" panose="00020600040101010101" charset="-122"/>
              <a:ea typeface="阿里巴巴普惠体 M" panose="00020600040101010101" charset="-122"/>
            </a:endParaRPr>
          </a:p>
        </p:txBody>
      </p:sp>
      <p:sp>
        <p:nvSpPr>
          <p:cNvPr id="91" name="矩形 90"/>
          <p:cNvSpPr/>
          <p:nvPr/>
        </p:nvSpPr>
        <p:spPr>
          <a:xfrm>
            <a:off x="6329680" y="4110990"/>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J</a:t>
            </a:r>
            <a:endParaRPr lang="en-US" altLang="zh-CN" dirty="0">
              <a:latin typeface="阿里巴巴普惠体 M" panose="00020600040101010101" charset="-122"/>
              <a:ea typeface="阿里巴巴普惠体 M" panose="00020600040101010101" charset="-122"/>
            </a:endParaRPr>
          </a:p>
        </p:txBody>
      </p:sp>
      <p:sp>
        <p:nvSpPr>
          <p:cNvPr id="92" name="矩形 91"/>
          <p:cNvSpPr/>
          <p:nvPr/>
        </p:nvSpPr>
        <p:spPr>
          <a:xfrm>
            <a:off x="6329680" y="4857115"/>
            <a:ext cx="422275" cy="422275"/>
          </a:xfrm>
          <a:prstGeom prst="rect">
            <a:avLst/>
          </a:prstGeom>
          <a:solidFill>
            <a:srgbClr val="A6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M" panose="00020600040101010101" charset="-122"/>
                <a:ea typeface="阿里巴巴普惠体 M" panose="00020600040101010101" charset="-122"/>
              </a:rPr>
              <a:t>K</a:t>
            </a:r>
            <a:endParaRPr lang="en-US" altLang="zh-CN" dirty="0">
              <a:latin typeface="阿里巴巴普惠体 M" panose="00020600040101010101" charset="-122"/>
              <a:ea typeface="阿里巴巴普惠体 M" panose="00020600040101010101" charset="-122"/>
            </a:endParaRPr>
          </a:p>
        </p:txBody>
      </p:sp>
      <p:sp>
        <p:nvSpPr>
          <p:cNvPr id="93" name="文本框 92"/>
          <p:cNvSpPr txBox="1"/>
          <p:nvPr/>
        </p:nvSpPr>
        <p:spPr>
          <a:xfrm>
            <a:off x="6864985" y="2527935"/>
            <a:ext cx="2037715" cy="689610"/>
          </a:xfrm>
          <a:prstGeom prst="rect">
            <a:avLst/>
          </a:prstGeom>
          <a:noFill/>
        </p:spPr>
        <p:txBody>
          <a:bodyPr wrap="square" rtlCol="0" anchor="t">
            <a:noAutofit/>
          </a:bodyPr>
          <a:p>
            <a:pPr>
              <a:lnSpc>
                <a:spcPct val="100000"/>
              </a:lnSpc>
              <a:spcBef>
                <a:spcPts val="0"/>
              </a:spcBef>
              <a:spcAft>
                <a:spcPts val="0"/>
              </a:spcAft>
            </a:pPr>
            <a:r>
              <a:rPr lang="en-US" altLang="zh-CN">
                <a:latin typeface="阿里巴巴普惠体 R" panose="00020600040101010101" charset="-122"/>
                <a:ea typeface="阿里巴巴普惠体 R" panose="00020600040101010101" charset="-122"/>
                <a:sym typeface="+mn-ea"/>
              </a:rPr>
              <a:t>UI</a:t>
            </a:r>
            <a:r>
              <a:rPr lang="zh-CN" altLang="en-US">
                <a:latin typeface="阿里巴巴普惠体 R" panose="00020600040101010101" charset="-122"/>
                <a:ea typeface="阿里巴巴普惠体 R" panose="00020600040101010101" charset="-122"/>
                <a:sym typeface="+mn-ea"/>
              </a:rPr>
              <a:t>类</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（移动端、</a:t>
            </a:r>
            <a:r>
              <a:rPr lang="en-US" altLang="zh-CN" sz="1500">
                <a:latin typeface="阿里巴巴普惠体 R" panose="00020600040101010101" charset="-122"/>
                <a:ea typeface="阿里巴巴普惠体 R" panose="00020600040101010101" charset="-122"/>
              </a:rPr>
              <a:t>PC</a:t>
            </a:r>
            <a:r>
              <a:rPr lang="zh-CN" altLang="en-US" sz="1500">
                <a:latin typeface="阿里巴巴普惠体 R" panose="00020600040101010101" charset="-122"/>
                <a:ea typeface="阿里巴巴普惠体 R" panose="00020600040101010101" charset="-122"/>
              </a:rPr>
              <a:t>端）</a:t>
            </a:r>
            <a:endParaRPr lang="zh-CN" altLang="en-US" sz="1500">
              <a:latin typeface="阿里巴巴普惠体 R" panose="00020600040101010101" charset="-122"/>
              <a:ea typeface="阿里巴巴普惠体 R" panose="00020600040101010101" charset="-122"/>
            </a:endParaRPr>
          </a:p>
        </p:txBody>
      </p:sp>
      <p:sp>
        <p:nvSpPr>
          <p:cNvPr id="94" name="文本框 93"/>
          <p:cNvSpPr txBox="1"/>
          <p:nvPr/>
        </p:nvSpPr>
        <p:spPr>
          <a:xfrm>
            <a:off x="6864985" y="4010660"/>
            <a:ext cx="3028950" cy="68961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营销创客类</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a:t>
            </a:r>
            <a:r>
              <a:rPr lang="zh-CN" altLang="en-US" sz="1500" b="1">
                <a:solidFill>
                  <a:srgbClr val="00B050"/>
                </a:solidFill>
                <a:latin typeface="阿里巴巴普惠体 R" panose="00020600040101010101" charset="-122"/>
                <a:ea typeface="阿里巴巴普惠体 R" panose="00020600040101010101" charset="-122"/>
              </a:rPr>
              <a:t>微短剧、微视频、网络直播</a:t>
            </a:r>
            <a:r>
              <a:rPr lang="zh-CN" altLang="en-US" sz="1500">
                <a:latin typeface="阿里巴巴普惠体 R" panose="00020600040101010101" charset="-122"/>
                <a:ea typeface="阿里巴巴普惠体 R" panose="00020600040101010101" charset="-122"/>
              </a:rPr>
              <a:t>）</a:t>
            </a:r>
            <a:endParaRPr lang="zh-CN" altLang="en-US" sz="1500">
              <a:latin typeface="阿里巴巴普惠体 R" panose="00020600040101010101" charset="-122"/>
              <a:ea typeface="阿里巴巴普惠体 R" panose="00020600040101010101" charset="-122"/>
            </a:endParaRPr>
          </a:p>
        </p:txBody>
      </p:sp>
      <p:sp>
        <p:nvSpPr>
          <p:cNvPr id="98" name="文本框 97"/>
          <p:cNvSpPr txBox="1"/>
          <p:nvPr/>
        </p:nvSpPr>
        <p:spPr>
          <a:xfrm>
            <a:off x="6864985" y="3277870"/>
            <a:ext cx="4511675" cy="57912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科技类</a:t>
            </a:r>
            <a:r>
              <a:rPr lang="zh-CN" altLang="en-US" sz="1500">
                <a:latin typeface="阿里巴巴普惠体 R" panose="00020600040101010101" charset="-122"/>
                <a:ea typeface="阿里巴巴普惠体 R" panose="00020600040101010101" charset="-122"/>
                <a:sym typeface="+mn-ea"/>
              </a:rPr>
              <a:t>（生成式</a:t>
            </a:r>
            <a:r>
              <a:rPr lang="en-US" altLang="zh-CN" sz="1500">
                <a:latin typeface="阿里巴巴普惠体 R" panose="00020600040101010101" charset="-122"/>
                <a:ea typeface="阿里巴巴普惠体 R" panose="00020600040101010101" charset="-122"/>
                <a:sym typeface="+mn-ea"/>
              </a:rPr>
              <a:t>AI</a:t>
            </a:r>
            <a:r>
              <a:rPr lang="zh-CN" altLang="en-US" sz="1500">
                <a:latin typeface="阿里巴巴普惠体 R" panose="00020600040101010101" charset="-122"/>
                <a:ea typeface="阿里巴巴普惠体 R" panose="00020600040101010101" charset="-122"/>
                <a:sym typeface="+mn-ea"/>
              </a:rPr>
              <a:t>设计方向）</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（仅限大广赛命题，具体创作要求详见命题策略单）</a:t>
            </a:r>
            <a:endParaRPr lang="zh-CN" altLang="en-US" sz="1500">
              <a:latin typeface="阿里巴巴普惠体 R" panose="00020600040101010101" charset="-122"/>
              <a:ea typeface="阿里巴巴普惠体 R" panose="00020600040101010101" charset="-122"/>
            </a:endParaRPr>
          </a:p>
        </p:txBody>
      </p:sp>
      <p:sp>
        <p:nvSpPr>
          <p:cNvPr id="99" name="文本框 98"/>
          <p:cNvSpPr txBox="1"/>
          <p:nvPr/>
        </p:nvSpPr>
        <p:spPr>
          <a:xfrm>
            <a:off x="6864985" y="4776470"/>
            <a:ext cx="4276725" cy="689610"/>
          </a:xfrm>
          <a:prstGeom prst="rect">
            <a:avLst/>
          </a:prstGeom>
          <a:noFill/>
        </p:spPr>
        <p:txBody>
          <a:bodyPr wrap="square" rtlCol="0" anchor="t">
            <a:noAutofit/>
          </a:bodyPr>
          <a:p>
            <a:pPr>
              <a:lnSpc>
                <a:spcPct val="100000"/>
              </a:lnSpc>
              <a:spcBef>
                <a:spcPts val="0"/>
              </a:spcBef>
              <a:spcAft>
                <a:spcPts val="0"/>
              </a:spcAft>
            </a:pPr>
            <a:r>
              <a:rPr lang="zh-CN" altLang="en-US">
                <a:latin typeface="阿里巴巴普惠体 R" panose="00020600040101010101" charset="-122"/>
                <a:ea typeface="阿里巴巴普惠体 R" panose="00020600040101010101" charset="-122"/>
                <a:sym typeface="+mn-ea"/>
              </a:rPr>
              <a:t>公益类</a:t>
            </a:r>
            <a:r>
              <a:rPr lang="en-US" altLang="zh-CN">
                <a:latin typeface="阿里巴巴普惠体 R" panose="00020600040101010101" charset="-122"/>
                <a:ea typeface="阿里巴巴普惠体 R" panose="00020600040101010101" charset="-122"/>
                <a:sym typeface="+mn-ea"/>
              </a:rPr>
              <a:t>  </a:t>
            </a:r>
            <a:r>
              <a:rPr lang="zh-CN" altLang="en-US">
                <a:latin typeface="阿里巴巴普惠体 R" panose="00020600040101010101" charset="-122"/>
                <a:ea typeface="阿里巴巴普惠体 R" panose="00020600040101010101" charset="-122"/>
                <a:sym typeface="+mn-ea"/>
              </a:rPr>
              <a:t>青春正当时</a:t>
            </a:r>
            <a:r>
              <a:rPr lang="en-US" altLang="zh-CN">
                <a:latin typeface="阿里巴巴普惠体 R" panose="00020600040101010101" charset="-122"/>
                <a:ea typeface="阿里巴巴普惠体 R" panose="00020600040101010101" charset="-122"/>
                <a:sym typeface="+mn-ea"/>
              </a:rPr>
              <a:t> “</a:t>
            </a:r>
            <a:r>
              <a:rPr lang="zh-CN" altLang="en-US">
                <a:latin typeface="阿里巴巴普惠体 R" panose="00020600040101010101" charset="-122"/>
                <a:ea typeface="阿里巴巴普惠体 R" panose="00020600040101010101" charset="-122"/>
                <a:sym typeface="+mn-ea"/>
              </a:rPr>
              <a:t>益</a:t>
            </a:r>
            <a:r>
              <a:rPr lang="en-US" altLang="zh-CN">
                <a:latin typeface="阿里巴巴普惠体 R" panose="00020600040101010101" charset="-122"/>
                <a:ea typeface="阿里巴巴普惠体 R" panose="00020600040101010101" charset="-122"/>
                <a:sym typeface="+mn-ea"/>
              </a:rPr>
              <a:t>”</a:t>
            </a:r>
            <a:r>
              <a:rPr lang="zh-CN" altLang="en-US">
                <a:latin typeface="阿里巴巴普惠体 R" panose="00020600040101010101" charset="-122"/>
                <a:ea typeface="阿里巴巴普惠体 R" panose="00020600040101010101" charset="-122"/>
                <a:sym typeface="+mn-ea"/>
              </a:rPr>
              <a:t>起向未来</a:t>
            </a:r>
            <a:endParaRPr lang="zh-CN" altLang="en-US">
              <a:latin typeface="阿里巴巴普惠体 R" panose="00020600040101010101" charset="-122"/>
              <a:ea typeface="阿里巴巴普惠体 R" panose="00020600040101010101" charset="-122"/>
              <a:sym typeface="+mn-ea"/>
            </a:endParaRPr>
          </a:p>
          <a:p>
            <a:pPr>
              <a:lnSpc>
                <a:spcPct val="100000"/>
              </a:lnSpc>
              <a:spcBef>
                <a:spcPts val="0"/>
              </a:spcBef>
              <a:spcAft>
                <a:spcPts val="0"/>
              </a:spcAft>
            </a:pPr>
            <a:r>
              <a:rPr lang="zh-CN" altLang="en-US" sz="1500">
                <a:latin typeface="阿里巴巴普惠体 R" panose="00020600040101010101" charset="-122"/>
                <a:ea typeface="阿里巴巴普惠体 R" panose="00020600040101010101" charset="-122"/>
              </a:rPr>
              <a:t>（根据命题要求创作）</a:t>
            </a:r>
            <a:endParaRPr lang="zh-CN" altLang="en-US" sz="1500">
              <a:latin typeface="阿里巴巴普惠体 R" panose="00020600040101010101" charset="-122"/>
              <a:ea typeface="阿里巴巴普惠体 R" panose="00020600040101010101" charset="-122"/>
            </a:endParaRPr>
          </a:p>
        </p:txBody>
      </p:sp>
      <p:sp>
        <p:nvSpPr>
          <p:cNvPr id="4" name="文本框 3"/>
          <p:cNvSpPr txBox="1"/>
          <p:nvPr/>
        </p:nvSpPr>
        <p:spPr>
          <a:xfrm>
            <a:off x="695325" y="191770"/>
            <a:ext cx="35725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参赛相关信息</a:t>
            </a:r>
            <a:endParaRPr lang="en-US" altLang="zh-CN" b="1" dirty="0">
              <a:latin typeface="微软雅黑" panose="020B0503020204020204" pitchFamily="34" charset="-122"/>
              <a:ea typeface="微软雅黑" panose="020B0503020204020204" pitchFamily="34" charset="-122"/>
            </a:endParaRPr>
          </a:p>
        </p:txBody>
      </p:sp>
      <p:sp>
        <p:nvSpPr>
          <p:cNvPr id="6" name="矩形 5"/>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阿里巴巴普惠体 B" panose="00020600040101010101" charset="-122"/>
                <a:ea typeface="阿里巴巴普惠体 B" panose="00020600040101010101" charset="-122"/>
              </a:rPr>
              <a:t>04</a:t>
            </a:r>
            <a:endParaRPr lang="en-US" altLang="zh-CN" dirty="0">
              <a:latin typeface="阿里巴巴普惠体 B" panose="00020600040101010101" charset="-122"/>
              <a:ea typeface="阿里巴巴普惠体 B"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custDataLst>
              <p:tags r:id="rId1"/>
            </p:custDataLst>
          </p:nvPr>
        </p:nvSpPr>
        <p:spPr>
          <a:xfrm>
            <a:off x="800100" y="923925"/>
            <a:ext cx="2099310" cy="786130"/>
          </a:xfrm>
          <a:prstGeom prst="rect">
            <a:avLst/>
          </a:prstGeom>
          <a:noFill/>
          <a:ln>
            <a:noFill/>
          </a:ln>
        </p:spPr>
        <p:txBody>
          <a:bodyPr vert="horz" wrap="none" lIns="0" tIns="0" rIns="0" bIns="0" rtlCol="0" anchor="ctr"/>
          <a:p>
            <a:pPr algn="l"/>
            <a:r>
              <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rPr>
              <a:t>本届变化</a:t>
            </a:r>
            <a:endParaRPr kumimoji="1" lang="zh-CN" altLang="en-US" sz="3600" b="1">
              <a:ln w="12700">
                <a:noFill/>
              </a:ln>
              <a:solidFill>
                <a:schemeClr val="tx1"/>
              </a:solidFill>
              <a:latin typeface="阿里巴巴普惠体 L" panose="00020600040101010101" charset="-122"/>
              <a:ea typeface="阿里巴巴普惠体 L" panose="00020600040101010101" charset="-122"/>
              <a:cs typeface="OPPOSans L" panose="00020600040101010101" charset="-122"/>
            </a:endParaRPr>
          </a:p>
        </p:txBody>
      </p:sp>
      <p:sp>
        <p:nvSpPr>
          <p:cNvPr id="18" name="文本框 17"/>
          <p:cNvSpPr txBox="1"/>
          <p:nvPr/>
        </p:nvSpPr>
        <p:spPr>
          <a:xfrm>
            <a:off x="695325" y="191770"/>
            <a:ext cx="357251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变化及提示</a:t>
            </a:r>
            <a:endParaRPr lang="zh-CN" altLang="en-US" b="1" dirty="0">
              <a:latin typeface="微软雅黑" panose="020B0503020204020204" pitchFamily="34" charset="-122"/>
              <a:ea typeface="微软雅黑" panose="020B0503020204020204" pitchFamily="34" charset="-122"/>
            </a:endParaRPr>
          </a:p>
        </p:txBody>
      </p:sp>
      <p:sp>
        <p:nvSpPr>
          <p:cNvPr id="16" name="矩形 15"/>
          <p:cNvSpPr/>
          <p:nvPr/>
        </p:nvSpPr>
        <p:spPr>
          <a:xfrm>
            <a:off x="0" y="210902"/>
            <a:ext cx="533400" cy="533400"/>
          </a:xfrm>
          <a:prstGeom prst="rect">
            <a:avLst/>
          </a:prstGeom>
          <a:noFill/>
          <a:ln>
            <a:noFill/>
          </a:ln>
          <a:extLst>
            <a:ext uri="{909E8E84-426E-40DD-AFC4-6F175D3DCCD1}">
              <a14:hiddenFill xmlns:a14="http://schemas.microsoft.com/office/drawing/2010/main">
                <a:solidFill>
                  <a:srgbClr val="A6706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阿里巴巴普惠体 B" panose="00020600040101010101" charset="-122"/>
                <a:ea typeface="阿里巴巴普惠体 B" panose="00020600040101010101" charset="-122"/>
              </a:rPr>
              <a:t>05</a:t>
            </a:r>
            <a:endParaRPr lang="en-US" altLang="zh-CN" dirty="0">
              <a:latin typeface="阿里巴巴普惠体 B" panose="00020600040101010101" charset="-122"/>
              <a:ea typeface="阿里巴巴普惠体 B" panose="00020600040101010101" charset="-122"/>
            </a:endParaRPr>
          </a:p>
        </p:txBody>
      </p:sp>
      <p:sp>
        <p:nvSpPr>
          <p:cNvPr id="78" name="textbox 78"/>
          <p:cNvSpPr/>
          <p:nvPr/>
        </p:nvSpPr>
        <p:spPr>
          <a:xfrm>
            <a:off x="828675" y="1760855"/>
            <a:ext cx="10255885" cy="624205"/>
          </a:xfrm>
          <a:prstGeom prst="rect">
            <a:avLst/>
          </a:prstGeom>
          <a:noFill/>
          <a:ln w="0" cap="flat">
            <a:noFill/>
            <a:prstDash val="solid"/>
            <a:miter lim="0"/>
          </a:ln>
        </p:spPr>
        <p:txBody>
          <a:bodyPr vert="horz" wrap="square" lIns="0" tIns="0" rIns="0" bIns="0"/>
          <a:p>
            <a:pPr algn="l" rtl="0" eaLnBrk="0">
              <a:lnSpc>
                <a:spcPct val="125000"/>
              </a:lnSpc>
              <a:spcBef>
                <a:spcPts val="0"/>
              </a:spcBef>
              <a:spcAft>
                <a:spcPts val="0"/>
              </a:spcAft>
            </a:pPr>
            <a:r>
              <a:rPr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1</a:t>
            </a:r>
            <a:r>
              <a:rPr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《参赛指南》整体架构发生变化，具体分三大部分构成。</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8" name="组合 7"/>
          <p:cNvGrpSpPr/>
          <p:nvPr/>
        </p:nvGrpSpPr>
        <p:grpSpPr>
          <a:xfrm>
            <a:off x="828675" y="2283460"/>
            <a:ext cx="10400665" cy="2693670"/>
            <a:chOff x="1305" y="3660"/>
            <a:chExt cx="16379" cy="4242"/>
          </a:xfrm>
        </p:grpSpPr>
        <p:sp>
          <p:nvSpPr>
            <p:cNvPr id="2" name="textbox 78"/>
            <p:cNvSpPr/>
            <p:nvPr/>
          </p:nvSpPr>
          <p:spPr>
            <a:xfrm>
              <a:off x="1305" y="3660"/>
              <a:ext cx="4745" cy="4242"/>
            </a:xfrm>
            <a:prstGeom prst="rect">
              <a:avLst/>
            </a:prstGeom>
            <a:noFill/>
            <a:ln w="0" cap="flat">
              <a:noFill/>
              <a:prstDash val="solid"/>
              <a:miter lim="0"/>
            </a:ln>
          </p:spPr>
          <p:txBody>
            <a:bodyPr vert="horz" wrap="square" lIns="0" tIns="0" rIns="0" bIns="0"/>
            <a:p>
              <a:pPr algn="l" rtl="0" eaLnBrk="0">
                <a:lnSpc>
                  <a:spcPct val="125000"/>
                </a:lnSpc>
                <a:spcBef>
                  <a:spcPts val="0"/>
                </a:spcBef>
                <a:spcAft>
                  <a:spcPts val="0"/>
                </a:spcAft>
              </a:pPr>
              <a:r>
                <a:rPr lang="zh-CN" altLang="en-US" sz="2000" b="1"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第一部分：参赛办法</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1</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、参赛资格</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2</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、创作规范</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3</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、作品类别</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u="sng"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4</a:t>
              </a:r>
              <a:r>
                <a:rPr lang="zh-CN" altLang="en-US" sz="2000" u="sng"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、作品规格及提交要求</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5</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、参赛流程</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6</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、截稿时间及作品报送</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5" name="textbox 78"/>
            <p:cNvSpPr/>
            <p:nvPr/>
          </p:nvSpPr>
          <p:spPr>
            <a:xfrm>
              <a:off x="6769" y="3660"/>
              <a:ext cx="5449" cy="3855"/>
            </a:xfrm>
            <a:prstGeom prst="rect">
              <a:avLst/>
            </a:prstGeom>
            <a:noFill/>
            <a:ln w="0" cap="flat">
              <a:noFill/>
              <a:prstDash val="solid"/>
              <a:miter lim="0"/>
            </a:ln>
          </p:spPr>
          <p:txBody>
            <a:bodyPr vert="horz" wrap="square" lIns="0" tIns="0" rIns="0" bIns="0"/>
            <a:p>
              <a:pPr algn="l" rtl="0" eaLnBrk="0">
                <a:lnSpc>
                  <a:spcPct val="125000"/>
                </a:lnSpc>
                <a:spcBef>
                  <a:spcPts val="0"/>
                </a:spcBef>
                <a:spcAft>
                  <a:spcPts val="0"/>
                </a:spcAft>
              </a:pPr>
              <a:r>
                <a:rPr lang="zh-CN" altLang="en-US" sz="2000" b="1"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第二部分：参赛须知</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1</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、赛区设置与评选流程</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u="sng"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2</a:t>
              </a:r>
              <a:r>
                <a:rPr lang="zh-CN" altLang="en-US" sz="2000" u="sng"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、作者与指导教师人数限制</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3</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、奖项设置与费用说明</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u="sng"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4</a:t>
              </a:r>
              <a:r>
                <a:rPr lang="zh-CN" altLang="en-US" sz="2000" u="sng"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、参赛注意事项</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5</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、联系方法</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6" name="textbox 78"/>
            <p:cNvSpPr/>
            <p:nvPr/>
          </p:nvSpPr>
          <p:spPr>
            <a:xfrm>
              <a:off x="12972" y="3660"/>
              <a:ext cx="4712" cy="3306"/>
            </a:xfrm>
            <a:prstGeom prst="rect">
              <a:avLst/>
            </a:prstGeom>
            <a:noFill/>
            <a:ln w="0" cap="flat">
              <a:noFill/>
              <a:prstDash val="solid"/>
              <a:miter lim="0"/>
            </a:ln>
          </p:spPr>
          <p:txBody>
            <a:bodyPr vert="horz" wrap="square" lIns="0" tIns="0" rIns="0" bIns="0"/>
            <a:p>
              <a:pPr algn="l" rtl="0" eaLnBrk="0">
                <a:lnSpc>
                  <a:spcPct val="125000"/>
                </a:lnSpc>
                <a:spcBef>
                  <a:spcPts val="0"/>
                </a:spcBef>
                <a:spcAft>
                  <a:spcPts val="0"/>
                </a:spcAft>
              </a:pPr>
              <a:r>
                <a:rPr lang="zh-CN" altLang="en-US" sz="2000" b="1"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第三部分：争议与解决</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1</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、关于作品抄袭的定义</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l" rtl="0" eaLnBrk="0">
                <a:lnSpc>
                  <a:spcPct val="125000"/>
                </a:lnSpc>
                <a:spcBef>
                  <a:spcPts val="0"/>
                </a:spcBef>
                <a:spcAft>
                  <a:spcPts val="0"/>
                </a:spcAft>
              </a:pPr>
              <a:r>
                <a:rPr lang="en-US" altLang="zh-CN"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2</a:t>
              </a:r>
              <a:r>
                <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、对抄袭行为的处理</a:t>
              </a:r>
              <a:endParaRPr lang="zh-CN" altLang="en-US" sz="20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p:txBody>
        </p:sp>
      </p:grpSp>
      <p:sp>
        <p:nvSpPr>
          <p:cNvPr id="7" name="textbox 78"/>
          <p:cNvSpPr/>
          <p:nvPr/>
        </p:nvSpPr>
        <p:spPr>
          <a:xfrm>
            <a:off x="828675" y="5059045"/>
            <a:ext cx="10576560" cy="1007745"/>
          </a:xfrm>
          <a:prstGeom prst="rect">
            <a:avLst/>
          </a:prstGeom>
          <a:noFill/>
          <a:ln w="0" cap="flat">
            <a:noFill/>
            <a:prstDash val="solid"/>
            <a:miter lim="0"/>
          </a:ln>
        </p:spPr>
        <p:txBody>
          <a:bodyPr vert="horz" wrap="square" lIns="0" tIns="0" rIns="0" bIns="0"/>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2</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微电影广告的时长由原来的</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30</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秒</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--180</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秒</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，调整为</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60</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秒</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--180</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秒</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a:p>
            <a:pPr algn="just" rtl="0" eaLnBrk="0">
              <a:lnSpc>
                <a:spcPct val="125000"/>
              </a:lnSpc>
              <a:spcBef>
                <a:spcPts val="0"/>
              </a:spcBef>
              <a:spcAft>
                <a:spcPts val="0"/>
              </a:spcAft>
            </a:pPr>
            <a:r>
              <a:rPr lang="zh-CN" altLang="en-US"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变化</a:t>
            </a:r>
            <a:r>
              <a:rPr lang="en-US" altLang="zh-CN" sz="2200" b="1"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3</a:t>
            </a:r>
            <a:r>
              <a:rPr lang="zh-CN" altLang="en-US" sz="2200" kern="0" spc="-10" dirty="0">
                <a:solidFill>
                  <a:srgbClr val="FF0000">
                    <a:alpha val="100000"/>
                  </a:srgbClr>
                </a:solidFill>
                <a:latin typeface="阿里巴巴普惠体 R" panose="00020600040101010101" charset="-122"/>
                <a:ea typeface="阿里巴巴普惠体 R" panose="00020600040101010101" charset="-122"/>
                <a:cs typeface="阿里巴巴普惠体 R" panose="00020600040101010101" charset="-122"/>
              </a:rPr>
              <a:t>：</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微电影广告文件大小由原来的不超过</a:t>
            </a:r>
            <a:r>
              <a:rPr lang="en-US" altLang="zh-CN"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40MB </a:t>
            </a:r>
            <a:r>
              <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rPr>
              <a:t>，调整为</a:t>
            </a:r>
            <a:r>
              <a:rPr lang="zh-CN" altLang="en-US"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不超过</a:t>
            </a:r>
            <a:r>
              <a:rPr lang="en-US" altLang="zh-CN" sz="2200" kern="0" spc="-10" dirty="0">
                <a:solidFill>
                  <a:srgbClr val="A67062">
                    <a:alpha val="100000"/>
                  </a:srgbClr>
                </a:solidFill>
                <a:latin typeface="阿里巴巴普惠体 R" panose="00020600040101010101" charset="-122"/>
                <a:ea typeface="阿里巴巴普惠体 R" panose="00020600040101010101" charset="-122"/>
                <a:cs typeface="阿里巴巴普惠体 R" panose="00020600040101010101" charset="-122"/>
              </a:rPr>
              <a:t>50MB</a:t>
            </a:r>
            <a:endParaRPr lang="zh-CN" altLang="en-US" sz="2200" kern="0" spc="-10" dirty="0">
              <a:solidFill>
                <a:schemeClr val="tx1">
                  <a:alpha val="100000"/>
                </a:schemeClr>
              </a:solidFill>
              <a:latin typeface="阿里巴巴普惠体 R" panose="00020600040101010101" charset="-122"/>
              <a:ea typeface="阿里巴巴普惠体 R" panose="00020600040101010101" charset="-122"/>
              <a:cs typeface="阿里巴巴普惠体 R" panose="0002060004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bldLvl="0" animBg="1"/>
    </p:bldLst>
  </p:timing>
</p:sld>
</file>

<file path=ppt/tags/tag1.xml><?xml version="1.0" encoding="utf-8"?>
<p:tagLst xmlns:p="http://schemas.openxmlformats.org/presentationml/2006/main">
  <p:tag name="KSO_WM_DIAGRAM_VIRTUALLY_FRAME" val="{&quot;height&quot;:444.55,&quot;left&quot;:74.25,&quot;top&quot;:96.95,&quot;width&quot;:763.5}"/>
</p:tagLst>
</file>

<file path=ppt/tags/tag10.xml><?xml version="1.0" encoding="utf-8"?>
<p:tagLst xmlns:p="http://schemas.openxmlformats.org/presentationml/2006/main">
  <p:tag name="KSO_WM_DIAGRAM_VIRTUALLY_FRAME" val="{&quot;height&quot;:444.55,&quot;left&quot;:74.25,&quot;top&quot;:96.95,&quot;width&quot;:763.5}"/>
</p:tagLst>
</file>

<file path=ppt/tags/tag11.xml><?xml version="1.0" encoding="utf-8"?>
<p:tagLst xmlns:p="http://schemas.openxmlformats.org/presentationml/2006/main">
  <p:tag name="KSO_WM_DIAGRAM_VIRTUALLY_FRAME" val="{&quot;height&quot;:444.55,&quot;left&quot;:74.25,&quot;top&quot;:96.95,&quot;width&quot;:763.5}"/>
</p:tagLst>
</file>

<file path=ppt/tags/tag12.xml><?xml version="1.0" encoding="utf-8"?>
<p:tagLst xmlns:p="http://schemas.openxmlformats.org/presentationml/2006/main">
  <p:tag name="KSO_WM_DIAGRAM_VIRTUALLY_FRAME" val="{&quot;height&quot;:373.2,&quot;left&quot;:255.4,&quot;top&quot;:96.95,&quot;width&quot;:644.1116535433072}"/>
</p:tagLst>
</file>

<file path=ppt/tags/tag13.xml><?xml version="1.0" encoding="utf-8"?>
<p:tagLst xmlns:p="http://schemas.openxmlformats.org/presentationml/2006/main">
  <p:tag name="KSO_WM_DIAGRAM_VIRTUALLY_FRAME" val="{&quot;height&quot;:373.2,&quot;left&quot;:255.4,&quot;top&quot;:96.95,&quot;width&quot;:644.1116535433072}"/>
</p:tagLst>
</file>

<file path=ppt/tags/tag14.xml><?xml version="1.0" encoding="utf-8"?>
<p:tagLst xmlns:p="http://schemas.openxmlformats.org/presentationml/2006/main">
  <p:tag name="KSO_WM_DIAGRAM_VIRTUALLY_FRAME" val="{&quot;height&quot;:336.45,&quot;left&quot;:255.4,&quot;top&quot;:106.85,&quot;width&quot;:366.5}"/>
</p:tagLst>
</file>

<file path=ppt/tags/tag15.xml><?xml version="1.0" encoding="utf-8"?>
<p:tagLst xmlns:p="http://schemas.openxmlformats.org/presentationml/2006/main">
  <p:tag name="KSO_WM_DIAGRAM_VIRTUALLY_FRAME" val="{&quot;height&quot;:444.55,&quot;left&quot;:74.25,&quot;top&quot;:96.95,&quot;width&quot;:763.5}"/>
</p:tagLst>
</file>

<file path=ppt/tags/tag16.xml><?xml version="1.0" encoding="utf-8"?>
<p:tagLst xmlns:p="http://schemas.openxmlformats.org/presentationml/2006/main">
  <p:tag name="KSO_WM_DIAGRAM_VIRTUALLY_FRAME" val="{&quot;height&quot;:444.55,&quot;left&quot;:74.25,&quot;top&quot;:96.95,&quot;width&quot;:763.5}"/>
</p:tagLst>
</file>

<file path=ppt/tags/tag17.xml><?xml version="1.0" encoding="utf-8"?>
<p:tagLst xmlns:p="http://schemas.openxmlformats.org/presentationml/2006/main">
  <p:tag name="KSO_WM_DIAGRAM_VIRTUALLY_FRAME" val="{&quot;height&quot;:444.55,&quot;left&quot;:74.25,&quot;top&quot;:96.95,&quot;width&quot;:763.5}"/>
</p:tagLst>
</file>

<file path=ppt/tags/tag18.xml><?xml version="1.0" encoding="utf-8"?>
<p:tagLst xmlns:p="http://schemas.openxmlformats.org/presentationml/2006/main">
  <p:tag name="KSO_WM_DIAGRAM_VIRTUALLY_FRAME" val="{&quot;height&quot;:444.55,&quot;left&quot;:74.25,&quot;top&quot;:96.95,&quot;width&quot;:763.5}"/>
</p:tagLst>
</file>

<file path=ppt/tags/tag19.xml><?xml version="1.0" encoding="utf-8"?>
<p:tagLst xmlns:p="http://schemas.openxmlformats.org/presentationml/2006/main">
  <p:tag name="KSO_WM_DIAGRAM_VIRTUALLY_FRAME" val="{&quot;height&quot;:444.55,&quot;left&quot;:74.25,&quot;top&quot;:96.95,&quot;width&quot;:763.5}"/>
</p:tagLst>
</file>

<file path=ppt/tags/tag2.xml><?xml version="1.0" encoding="utf-8"?>
<p:tagLst xmlns:p="http://schemas.openxmlformats.org/presentationml/2006/main">
  <p:tag name="KSO_WM_DIAGRAM_VIRTUALLY_FRAME" val="{&quot;height&quot;:444.55,&quot;left&quot;:74.25,&quot;top&quot;:96.95,&quot;width&quot;:763.5}"/>
</p:tagLst>
</file>

<file path=ppt/tags/tag20.xml><?xml version="1.0" encoding="utf-8"?>
<p:tagLst xmlns:p="http://schemas.openxmlformats.org/presentationml/2006/main">
  <p:tag name="KSO_WM_DIAGRAM_VIRTUALLY_FRAME" val="{&quot;height&quot;:444.55,&quot;left&quot;:74.25,&quot;top&quot;:96.95,&quot;width&quot;:763.5}"/>
</p:tagLst>
</file>

<file path=ppt/tags/tag21.xml><?xml version="1.0" encoding="utf-8"?>
<p:tagLst xmlns:p="http://schemas.openxmlformats.org/presentationml/2006/main">
  <p:tag name="KSO_WM_DIAGRAM_VIRTUALLY_FRAME" val="{&quot;height&quot;:420.75,&quot;left&quot;:43.25,&quot;top&quot;:95.45,&quot;width&quot;:855.5}"/>
</p:tagLst>
</file>

<file path=ppt/tags/tag22.xml><?xml version="1.0" encoding="utf-8"?>
<p:tagLst xmlns:p="http://schemas.openxmlformats.org/presentationml/2006/main">
  <p:tag name="KSO_WM_DIAGRAM_VIRTUALLY_FRAME" val="{&quot;height&quot;:420.75,&quot;left&quot;:43.25,&quot;top&quot;:95.45,&quot;width&quot;:855.5}"/>
</p:tagLst>
</file>

<file path=ppt/tags/tag23.xml><?xml version="1.0" encoding="utf-8"?>
<p:tagLst xmlns:p="http://schemas.openxmlformats.org/presentationml/2006/main">
  <p:tag name="KSO_WM_DIAGRAM_VIRTUALLY_FRAME" val="{&quot;height&quot;:420.75,&quot;left&quot;:43.25,&quot;top&quot;:95.45,&quot;width&quot;:855.5}"/>
</p:tagLst>
</file>

<file path=ppt/tags/tag24.xml><?xml version="1.0" encoding="utf-8"?>
<p:tagLst xmlns:p="http://schemas.openxmlformats.org/presentationml/2006/main">
  <p:tag name="KSO_WM_DIAGRAM_VIRTUALLY_FRAME" val="{&quot;height&quot;:420.75,&quot;left&quot;:43.25,&quot;top&quot;:95.45,&quot;width&quot;:855.5}"/>
</p:tagLst>
</file>

<file path=ppt/tags/tag25.xml><?xml version="1.0" encoding="utf-8"?>
<p:tagLst xmlns:p="http://schemas.openxmlformats.org/presentationml/2006/main">
  <p:tag name="KSO_WM_DIAGRAM_VIRTUALLY_FRAME" val="{&quot;height&quot;:420.75,&quot;left&quot;:43.25,&quot;top&quot;:95.45,&quot;width&quot;:855.5}"/>
</p:tagLst>
</file>

<file path=ppt/tags/tag26.xml><?xml version="1.0" encoding="utf-8"?>
<p:tagLst xmlns:p="http://schemas.openxmlformats.org/presentationml/2006/main">
  <p:tag name="KSO_WM_DIAGRAM_VIRTUALLY_FRAME" val="{&quot;height&quot;:420.75,&quot;left&quot;:43.25,&quot;top&quot;:95.45,&quot;width&quot;:855.5}"/>
</p:tagLst>
</file>

<file path=ppt/tags/tag27.xml><?xml version="1.0" encoding="utf-8"?>
<p:tagLst xmlns:p="http://schemas.openxmlformats.org/presentationml/2006/main">
  <p:tag name="KSO_WM_DIAGRAM_VIRTUALLY_FRAME" val="{&quot;height&quot;:420.75,&quot;left&quot;:43.25,&quot;top&quot;:95.45,&quot;width&quot;:855.5}"/>
</p:tagLst>
</file>

<file path=ppt/tags/tag28.xml><?xml version="1.0" encoding="utf-8"?>
<p:tagLst xmlns:p="http://schemas.openxmlformats.org/presentationml/2006/main">
  <p:tag name="KSO_WM_DIAGRAM_VIRTUALLY_FRAME" val="{&quot;height&quot;:420.75,&quot;left&quot;:43.25,&quot;top&quot;:95.45,&quot;width&quot;:855.5}"/>
</p:tagLst>
</file>

<file path=ppt/tags/tag29.xml><?xml version="1.0" encoding="utf-8"?>
<p:tagLst xmlns:p="http://schemas.openxmlformats.org/presentationml/2006/main">
  <p:tag name="KSO_WM_DIAGRAM_VIRTUALLY_FRAME" val="{&quot;height&quot;:420.75,&quot;left&quot;:43.25,&quot;top&quot;:95.45,&quot;width&quot;:855.5}"/>
</p:tagLst>
</file>

<file path=ppt/tags/tag3.xml><?xml version="1.0" encoding="utf-8"?>
<p:tagLst xmlns:p="http://schemas.openxmlformats.org/presentationml/2006/main">
  <p:tag name="KSO_WM_DIAGRAM_VIRTUALLY_FRAME" val="{&quot;height&quot;:444.55,&quot;left&quot;:74.25,&quot;top&quot;:96.95,&quot;width&quot;:763.5}"/>
</p:tagLst>
</file>

<file path=ppt/tags/tag30.xml><?xml version="1.0" encoding="utf-8"?>
<p:tagLst xmlns:p="http://schemas.openxmlformats.org/presentationml/2006/main">
  <p:tag name="KSO_WM_DIAGRAM_VIRTUALLY_FRAME" val="{&quot;height&quot;:420.75,&quot;left&quot;:43.25,&quot;top&quot;:95.45,&quot;width&quot;:855.5}"/>
</p:tagLst>
</file>

<file path=ppt/tags/tag31.xml><?xml version="1.0" encoding="utf-8"?>
<p:tagLst xmlns:p="http://schemas.openxmlformats.org/presentationml/2006/main">
  <p:tag name="KSO_WM_DIAGRAM_VIRTUALLY_FRAME" val="{&quot;height&quot;:340.6,&quot;left&quot;:71.75,&quot;top&quot;:111.2,&quot;width&quot;:814.7}"/>
</p:tagLst>
</file>

<file path=ppt/tags/tag32.xml><?xml version="1.0" encoding="utf-8"?>
<p:tagLst xmlns:p="http://schemas.openxmlformats.org/presentationml/2006/main">
  <p:tag name="KSO_WM_DIAGRAM_VIRTUALLY_FRAME" val="{&quot;height&quot;:340.6,&quot;left&quot;:71.75,&quot;top&quot;:111.2,&quot;width&quot;:814.7}"/>
</p:tagLst>
</file>

<file path=ppt/tags/tag33.xml><?xml version="1.0" encoding="utf-8"?>
<p:tagLst xmlns:p="http://schemas.openxmlformats.org/presentationml/2006/main">
  <p:tag name="KSO_WM_DIAGRAM_VIRTUALLY_FRAME" val="{&quot;height&quot;:340.6,&quot;left&quot;:71.75,&quot;top&quot;:111.2,&quot;width&quot;:814.7}"/>
</p:tagLst>
</file>

<file path=ppt/tags/tag34.xml><?xml version="1.0" encoding="utf-8"?>
<p:tagLst xmlns:p="http://schemas.openxmlformats.org/presentationml/2006/main">
  <p:tag name="KSO_WM_DIAGRAM_VIRTUALLY_FRAME" val="{&quot;height&quot;:284.9,&quot;left&quot;:51.75,&quot;top&quot;:139.9,&quot;width&quot;:851.7}"/>
</p:tagLst>
</file>

<file path=ppt/tags/tag35.xml><?xml version="1.0" encoding="utf-8"?>
<p:tagLst xmlns:p="http://schemas.openxmlformats.org/presentationml/2006/main">
  <p:tag name="KSO_WM_DIAGRAM_VIRTUALLY_FRAME" val="{&quot;height&quot;:284.9,&quot;left&quot;:51.75,&quot;top&quot;:139.9,&quot;width&quot;:851.7}"/>
</p:tagLst>
</file>

<file path=ppt/tags/tag36.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7.xml><?xml version="1.0" encoding="utf-8"?>
<p:tagLst xmlns:p="http://schemas.openxmlformats.org/presentationml/2006/main">
  <p:tag name="KSO_WM_DIAGRAM_VIRTUALLY_FRAME" val="{&quot;height&quot;:284.9,&quot;left&quot;:51.75,&quot;top&quot;:139.9,&quot;width&quot;:851.7}"/>
</p:tagLst>
</file>

<file path=ppt/tags/tag38.xml><?xml version="1.0" encoding="utf-8"?>
<p:tagLst xmlns:p="http://schemas.openxmlformats.org/presentationml/2006/main">
  <p:tag name="KSO_WM_DIAGRAM_VIRTUALLY_FRAME" val="{&quot;height&quot;:284.9,&quot;left&quot;:51.75,&quot;top&quot;:139.9,&quot;width&quot;:851.7}"/>
</p:tagLst>
</file>

<file path=ppt/tags/tag39.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4.xml><?xml version="1.0" encoding="utf-8"?>
<p:tagLst xmlns:p="http://schemas.openxmlformats.org/presentationml/2006/main">
  <p:tag name="KSO_WM_DIAGRAM_VIRTUALLY_FRAME" val="{&quot;height&quot;:444.55,&quot;left&quot;:74.25,&quot;top&quot;:96.95,&quot;width&quot;:763.5}"/>
</p:tagLst>
</file>

<file path=ppt/tags/tag40.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41.xml><?xml version="1.0" encoding="utf-8"?>
<p:tagLst xmlns:p="http://schemas.openxmlformats.org/presentationml/2006/main">
  <p:tag name="KSO_WM_DIAGRAM_VIRTUALLY_FRAME" val="{&quot;height&quot;:232.05,&quot;left&quot;:51.75,&quot;top&quot;:192.75,&quot;width&quot;:851.7}"/>
</p:tagLst>
</file>

<file path=ppt/tags/tag42.xml><?xml version="1.0" encoding="utf-8"?>
<p:tagLst xmlns:p="http://schemas.openxmlformats.org/presentationml/2006/main">
  <p:tag name="KSO_WM_DIAGRAM_VIRTUALLY_FRAME" val="{&quot;height&quot;:232.05,&quot;left&quot;:51.75,&quot;top&quot;:192.75,&quot;width&quot;:851.7}"/>
</p:tagLst>
</file>

<file path=ppt/tags/tag43.xml><?xml version="1.0" encoding="utf-8"?>
<p:tagLst xmlns:p="http://schemas.openxmlformats.org/presentationml/2006/main">
  <p:tag name="KSO_WM_DIAGRAM_VIRTUALLY_FRAME" val="{&quot;height&quot;:284.9,&quot;left&quot;:51.75,&quot;top&quot;:139.9,&quot;width&quot;:851.7}"/>
</p:tagLst>
</file>

<file path=ppt/tags/tag44.xml><?xml version="1.0" encoding="utf-8"?>
<p:tagLst xmlns:p="http://schemas.openxmlformats.org/presentationml/2006/main">
  <p:tag name="KSO_WM_DIAGRAM_VIRTUALLY_FRAME" val="{&quot;height&quot;:284.9,&quot;left&quot;:51.75,&quot;top&quot;:139.9,&quot;width&quot;:851.7}"/>
</p:tagLst>
</file>

<file path=ppt/tags/tag45.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46.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47.xml><?xml version="1.0" encoding="utf-8"?>
<p:tagLst xmlns:p="http://schemas.openxmlformats.org/presentationml/2006/main">
  <p:tag name="KSO_WM_DIAGRAM_VIRTUALLY_FRAME" val="{&quot;height&quot;:232.05,&quot;left&quot;:51.75,&quot;top&quot;:192.75,&quot;width&quot;:851.7}"/>
</p:tagLst>
</file>

<file path=ppt/tags/tag48.xml><?xml version="1.0" encoding="utf-8"?>
<p:tagLst xmlns:p="http://schemas.openxmlformats.org/presentationml/2006/main">
  <p:tag name="KSO_WM_DIAGRAM_VIRTUALLY_FRAME" val="{&quot;height&quot;:232.05,&quot;left&quot;:51.75,&quot;top&quot;:192.75,&quot;width&quot;:851.7}"/>
</p:tagLst>
</file>

<file path=ppt/tags/tag49.xml><?xml version="1.0" encoding="utf-8"?>
<p:tagLst xmlns:p="http://schemas.openxmlformats.org/presentationml/2006/main">
  <p:tag name="KSO_WM_DIAGRAM_VIRTUALLY_FRAME" val="{&quot;height&quot;:284.9,&quot;left&quot;:51.75,&quot;top&quot;:139.9,&quot;width&quot;:851.7}"/>
</p:tagLst>
</file>

<file path=ppt/tags/tag5.xml><?xml version="1.0" encoding="utf-8"?>
<p:tagLst xmlns:p="http://schemas.openxmlformats.org/presentationml/2006/main">
  <p:tag name="KSO_WM_DIAGRAM_VIRTUALLY_FRAME" val="{&quot;height&quot;:444.55,&quot;left&quot;:74.25,&quot;top&quot;:96.95,&quot;width&quot;:763.5}"/>
</p:tagLst>
</file>

<file path=ppt/tags/tag50.xml><?xml version="1.0" encoding="utf-8"?>
<p:tagLst xmlns:p="http://schemas.openxmlformats.org/presentationml/2006/main">
  <p:tag name="KSO_WM_DIAGRAM_VIRTUALLY_FRAME" val="{&quot;height&quot;:284.9,&quot;left&quot;:51.75,&quot;top&quot;:139.9,&quot;width&quot;:851.7}"/>
</p:tagLst>
</file>

<file path=ppt/tags/tag51.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52.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53.xml><?xml version="1.0" encoding="utf-8"?>
<p:tagLst xmlns:p="http://schemas.openxmlformats.org/presentationml/2006/main">
  <p:tag name="KSO_WM_DIAGRAM_VIRTUALLY_FRAME" val="{&quot;height&quot;:232.05,&quot;left&quot;:51.75,&quot;top&quot;:192.75,&quot;width&quot;:851.7}"/>
</p:tagLst>
</file>

<file path=ppt/tags/tag54.xml><?xml version="1.0" encoding="utf-8"?>
<p:tagLst xmlns:p="http://schemas.openxmlformats.org/presentationml/2006/main">
  <p:tag name="KSO_WM_DIAGRAM_VIRTUALLY_FRAME" val="{&quot;height&quot;:232.05,&quot;left&quot;:51.75,&quot;top&quot;:192.75,&quot;width&quot;:851.7}"/>
</p:tagLst>
</file>

<file path=ppt/tags/tag55.xml><?xml version="1.0" encoding="utf-8"?>
<p:tagLst xmlns:p="http://schemas.openxmlformats.org/presentationml/2006/main">
  <p:tag name="KSO_WM_DIAGRAM_VIRTUALLY_FRAME" val="{&quot;height&quot;:284.9,&quot;left&quot;:51.75,&quot;top&quot;:139.9,&quot;width&quot;:851.7}"/>
</p:tagLst>
</file>

<file path=ppt/tags/tag56.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57.xml><?xml version="1.0" encoding="utf-8"?>
<p:tagLst xmlns:p="http://schemas.openxmlformats.org/presentationml/2006/main">
  <p:tag name="KSO_WM_DIAGRAM_VIRTUALLY_FRAME" val="{&quot;height&quot;:232.05,&quot;left&quot;:51.75,&quot;top&quot;:192.75,&quot;width&quot;:851.7}"/>
</p:tagLst>
</file>

<file path=ppt/tags/tag58.xml><?xml version="1.0" encoding="utf-8"?>
<p:tagLst xmlns:p="http://schemas.openxmlformats.org/presentationml/2006/main">
  <p:tag name="KSO_WM_DIAGRAM_VIRTUALLY_FRAME" val="{&quot;height&quot;:232.05,&quot;left&quot;:51.75,&quot;top&quot;:192.75,&quot;width&quot;:851.7}"/>
</p:tagLst>
</file>

<file path=ppt/tags/tag59.xml><?xml version="1.0" encoding="utf-8"?>
<p:tagLst xmlns:p="http://schemas.openxmlformats.org/presentationml/2006/main">
  <p:tag name="KSO_WM_DIAGRAM_VIRTUALLY_FRAME" val="{&quot;height&quot;:284.9,&quot;left&quot;:51.75,&quot;top&quot;:139.9,&quot;width&quot;:851.7}"/>
</p:tagLst>
</file>

<file path=ppt/tags/tag6.xml><?xml version="1.0" encoding="utf-8"?>
<p:tagLst xmlns:p="http://schemas.openxmlformats.org/presentationml/2006/main">
  <p:tag name="KSO_WM_DIAGRAM_VIRTUALLY_FRAME" val="{&quot;height&quot;:444.55,&quot;left&quot;:74.25,&quot;top&quot;:96.95,&quot;width&quot;:763.5}"/>
</p:tagLst>
</file>

<file path=ppt/tags/tag60.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61.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62.xml><?xml version="1.0" encoding="utf-8"?>
<p:tagLst xmlns:p="http://schemas.openxmlformats.org/presentationml/2006/main">
  <p:tag name="KSO_WM_DIAGRAM_VIRTUALLY_FRAME" val="{&quot;height&quot;:232.05,&quot;left&quot;:51.75,&quot;top&quot;:192.75,&quot;width&quot;:851.7}"/>
</p:tagLst>
</file>

<file path=ppt/tags/tag63.xml><?xml version="1.0" encoding="utf-8"?>
<p:tagLst xmlns:p="http://schemas.openxmlformats.org/presentationml/2006/main">
  <p:tag name="KSO_WM_DIAGRAM_VIRTUALLY_FRAME" val="{&quot;height&quot;:232.05,&quot;left&quot;:51.75,&quot;top&quot;:192.75,&quot;width&quot;:851.7}"/>
</p:tagLst>
</file>

<file path=ppt/tags/tag64.xml><?xml version="1.0" encoding="utf-8"?>
<p:tagLst xmlns:p="http://schemas.openxmlformats.org/presentationml/2006/main">
  <p:tag name="KSO_WM_DIAGRAM_VIRTUALLY_FRAME" val="{&quot;height&quot;:340.6,&quot;left&quot;:71.75,&quot;top&quot;:111.2,&quot;width&quot;:814.7}"/>
</p:tagLst>
</file>

<file path=ppt/tags/tag65.xml><?xml version="1.0" encoding="utf-8"?>
<p:tagLst xmlns:p="http://schemas.openxmlformats.org/presentationml/2006/main">
  <p:tag name="KSO_WM_DIAGRAM_VIRTUALLY_FRAME" val="{&quot;height&quot;:340.6,&quot;left&quot;:71.75,&quot;top&quot;:111.2,&quot;width&quot;:814.7}"/>
</p:tagLst>
</file>

<file path=ppt/tags/tag66.xml><?xml version="1.0" encoding="utf-8"?>
<p:tagLst xmlns:p="http://schemas.openxmlformats.org/presentationml/2006/main">
  <p:tag name="KSO_WM_DIAGRAM_VIRTUALLY_FRAME" val="{&quot;height&quot;:340.6,&quot;left&quot;:71.75,&quot;top&quot;:111.2,&quot;width&quot;:814.7}"/>
</p:tagLst>
</file>

<file path=ppt/tags/tag67.xml><?xml version="1.0" encoding="utf-8"?>
<p:tagLst xmlns:p="http://schemas.openxmlformats.org/presentationml/2006/main">
  <p:tag name="KSO_WM_DIAGRAM_VIRTUALLY_FRAME" val="{&quot;height&quot;:340.6,&quot;left&quot;:71.75,&quot;top&quot;:111.2,&quot;width&quot;:814.7}"/>
</p:tagLst>
</file>

<file path=ppt/tags/tag68.xml><?xml version="1.0" encoding="utf-8"?>
<p:tagLst xmlns:p="http://schemas.openxmlformats.org/presentationml/2006/main">
  <p:tag name="KSO_WM_DIAGRAM_VIRTUALLY_FRAME" val="{&quot;height&quot;:340.6,&quot;left&quot;:71.75,&quot;top&quot;:111.2,&quot;width&quot;:814.7}"/>
</p:tagLst>
</file>

<file path=ppt/tags/tag69.xml><?xml version="1.0" encoding="utf-8"?>
<p:tagLst xmlns:p="http://schemas.openxmlformats.org/presentationml/2006/main">
  <p:tag name="KSO_WM_UNIT_TABLE_BEAUTIFY" val="smartTable{30b19e23-da2e-48c2-ab2f-e54b89162896}"/>
  <p:tag name="TABLE_ENDDRAG_ORIGIN_RECT" val="823*379"/>
  <p:tag name="TABLE_ENDDRAG_RECT" val="71*90*823*379"/>
</p:tagLst>
</file>

<file path=ppt/tags/tag7.xml><?xml version="1.0" encoding="utf-8"?>
<p:tagLst xmlns:p="http://schemas.openxmlformats.org/presentationml/2006/main">
  <p:tag name="KSO_WM_DIAGRAM_VIRTUALLY_FRAME" val="{&quot;height&quot;:444.55,&quot;left&quot;:74.25,&quot;top&quot;:96.95,&quot;width&quot;:763.5}"/>
</p:tagLst>
</file>

<file path=ppt/tags/tag70.xml><?xml version="1.0" encoding="utf-8"?>
<p:tagLst xmlns:p="http://schemas.openxmlformats.org/presentationml/2006/main">
  <p:tag name="KSO_WM_DIAGRAM_VIRTUALLY_FRAME" val="{&quot;height&quot;:340.6,&quot;left&quot;:71.75,&quot;top&quot;:111.2,&quot;width&quot;:814.7}"/>
</p:tagLst>
</file>

<file path=ppt/tags/tag71.xml><?xml version="1.0" encoding="utf-8"?>
<p:tagLst xmlns:p="http://schemas.openxmlformats.org/presentationml/2006/main">
  <p:tag name="KSO_WM_DIAGRAM_VIRTUALLY_FRAME" val="{&quot;height&quot;:340.6,&quot;left&quot;:71.75,&quot;top&quot;:111.2,&quot;width&quot;:814.7}"/>
</p:tagLst>
</file>

<file path=ppt/tags/tag72.xml><?xml version="1.0" encoding="utf-8"?>
<p:tagLst xmlns:p="http://schemas.openxmlformats.org/presentationml/2006/main">
  <p:tag name="KSO_WM_DIAGRAM_VIRTUALLY_FRAME" val="{&quot;height&quot;:340.6,&quot;left&quot;:71.75,&quot;top&quot;:111.2,&quot;width&quot;:814.7}"/>
</p:tagLst>
</file>

<file path=ppt/tags/tag73.xml><?xml version="1.0" encoding="utf-8"?>
<p:tagLst xmlns:p="http://schemas.openxmlformats.org/presentationml/2006/main">
  <p:tag name="KSO_WM_DIAGRAM_VIRTUALLY_FRAME" val="{&quot;height&quot;:340.6,&quot;left&quot;:71.75,&quot;top&quot;:111.2,&quot;width&quot;:814.7}"/>
</p:tagLst>
</file>

<file path=ppt/tags/tag74.xml><?xml version="1.0" encoding="utf-8"?>
<p:tagLst xmlns:p="http://schemas.openxmlformats.org/presentationml/2006/main">
  <p:tag name="KSO_WM_DIAGRAM_VIRTUALLY_FRAME" val="{&quot;height&quot;:399.15,&quot;left&quot;:71.75,&quot;top&quot;:105.55,&quot;width&quot;:820.4}"/>
</p:tagLst>
</file>

<file path=ppt/tags/tag75.xml><?xml version="1.0" encoding="utf-8"?>
<p:tagLst xmlns:p="http://schemas.openxmlformats.org/presentationml/2006/main">
  <p:tag name="KSO_WM_DIAGRAM_VIRTUALLY_FRAME" val="{&quot;height&quot;:340.6,&quot;left&quot;:71.75,&quot;top&quot;:111.2,&quot;width&quot;:814.7}"/>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resource_record_key" val="{&quot;13&quot;:[4650186],&quot;71&quot;:[76235680068]}"/>
</p:tagLst>
</file>

<file path=ppt/tags/tag8.xml><?xml version="1.0" encoding="utf-8"?>
<p:tagLst xmlns:p="http://schemas.openxmlformats.org/presentationml/2006/main">
  <p:tag name="KSO_WM_DIAGRAM_VIRTUALLY_FRAME" val="{&quot;height&quot;:444.55,&quot;left&quot;:74.25,&quot;top&quot;:96.95,&quot;width&quot;:763.5}"/>
</p:tagLst>
</file>

<file path=ppt/tags/tag9.xml><?xml version="1.0" encoding="utf-8"?>
<p:tagLst xmlns:p="http://schemas.openxmlformats.org/presentationml/2006/main">
  <p:tag name="KSO_WM_DIAGRAM_VIRTUALLY_FRAME" val="{&quot;height&quot;:444.55,&quot;left&quot;:74.25,&quot;top&quot;:96.95,&quot;width&quot;:763.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352011"/>
      </a:dk2>
      <a:lt2>
        <a:srgbClr val="FCF8F5"/>
      </a:lt2>
      <a:accent1>
        <a:srgbClr val="B27554"/>
      </a:accent1>
      <a:accent2>
        <a:srgbClr val="D4A07B"/>
      </a:accent2>
      <a:accent3>
        <a:srgbClr val="B66E5E"/>
      </a:accent3>
      <a:accent4>
        <a:srgbClr val="D4957B"/>
      </a:accent4>
      <a:accent5>
        <a:srgbClr val="B48B55"/>
      </a:accent5>
      <a:accent6>
        <a:srgbClr val="CCAE76"/>
      </a:accent6>
      <a:hlink>
        <a:srgbClr val="0026E5"/>
      </a:hlink>
      <a:folHlink>
        <a:srgbClr val="7E1FA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4158</Words>
  <Application>WPS 演示</Application>
  <PresentationFormat>宽屏</PresentationFormat>
  <Paragraphs>473</Paragraphs>
  <Slides>18</Slides>
  <Notes>14</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18</vt:i4>
      </vt:variant>
    </vt:vector>
  </HeadingPairs>
  <TitlesOfParts>
    <vt:vector size="38" baseType="lpstr">
      <vt:lpstr>Arial</vt:lpstr>
      <vt:lpstr>宋体</vt:lpstr>
      <vt:lpstr>Wingdings</vt:lpstr>
      <vt:lpstr>微软雅黑</vt:lpstr>
      <vt:lpstr>阿里巴巴普惠体 R</vt:lpstr>
      <vt:lpstr>Franklin Gothic Medium</vt:lpstr>
      <vt:lpstr>阿里巴巴普惠体 M</vt:lpstr>
      <vt:lpstr>阿里巴巴普惠体 B</vt:lpstr>
      <vt:lpstr>OPPOSans L</vt:lpstr>
      <vt:lpstr>阿里巴巴普惠体 L</vt:lpstr>
      <vt:lpstr>Arial</vt:lpstr>
      <vt:lpstr>OPPOSans H</vt:lpstr>
      <vt:lpstr>Impact</vt:lpstr>
      <vt:lpstr>Arial Unicode MS</vt:lpstr>
      <vt:lpstr>Calibri Light</vt:lpstr>
      <vt:lpstr>Calibri</vt:lpstr>
      <vt:lpstr>标准粗黑</vt:lpstr>
      <vt:lpstr>1_Office 主题</vt:lpstr>
      <vt:lpstr>2_Office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ming</dc:creator>
  <cp:lastModifiedBy>H</cp:lastModifiedBy>
  <cp:revision>115</cp:revision>
  <dcterms:created xsi:type="dcterms:W3CDTF">2019-04-14T07:56:00Z</dcterms:created>
  <dcterms:modified xsi:type="dcterms:W3CDTF">2025-04-14T04:03:46Z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KSOTemplateUUID">
    <vt:lpwstr>v1.0_mb_iNgOn77lH4WbsDlwRh20kQ==</vt:lpwstr>
  </property>
  <property fmtid="{D5CDD505-2E9C-101B-9397-08002B2CF9AE}" pid="4" name="ICV">
    <vt:lpwstr>F081632055D147C5A81B1757D02B8AF9_13</vt:lpwstr>
  </property>
</Properties>
</file>